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28" r:id="rId2"/>
  </p:sldMasterIdLst>
  <p:notesMasterIdLst>
    <p:notesMasterId r:id="rId125"/>
  </p:notesMasterIdLst>
  <p:sldIdLst>
    <p:sldId id="382"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11" r:id="rId42"/>
    <p:sldId id="297" r:id="rId43"/>
    <p:sldId id="298" r:id="rId44"/>
    <p:sldId id="299" r:id="rId45"/>
    <p:sldId id="300" r:id="rId46"/>
    <p:sldId id="301" r:id="rId47"/>
    <p:sldId id="302" r:id="rId48"/>
    <p:sldId id="303" r:id="rId49"/>
    <p:sldId id="304" r:id="rId50"/>
    <p:sldId id="310" r:id="rId51"/>
    <p:sldId id="305" r:id="rId52"/>
    <p:sldId id="306" r:id="rId53"/>
    <p:sldId id="307" r:id="rId54"/>
    <p:sldId id="308" r:id="rId55"/>
    <p:sldId id="309"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45"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8810" autoAdjust="0"/>
  </p:normalViewPr>
  <p:slideViewPr>
    <p:cSldViewPr>
      <p:cViewPr varScale="1">
        <p:scale>
          <a:sx n="74" d="100"/>
          <a:sy n="74" d="100"/>
        </p:scale>
        <p:origin x="-126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F9A7C-928C-410D-B8E1-0A59128050E9}"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12F9C-659B-4CBE-A520-B02847A04409}" type="slidenum">
              <a:rPr lang="tr-TR" smtClean="0"/>
              <a:t>‹#›</a:t>
            </a:fld>
            <a:endParaRPr lang="tr-TR"/>
          </a:p>
        </p:txBody>
      </p:sp>
    </p:spTree>
    <p:extLst>
      <p:ext uri="{BB962C8B-B14F-4D97-AF65-F5344CB8AC3E}">
        <p14:creationId xmlns:p14="http://schemas.microsoft.com/office/powerpoint/2010/main" val="49162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Görüntüsü Yer Tutucusu 1"/>
          <p:cNvSpPr>
            <a:spLocks noGrp="1" noRot="1" noChangeAspect="1" noTextEdit="1"/>
          </p:cNvSpPr>
          <p:nvPr>
            <p:ph type="sldImg"/>
          </p:nvPr>
        </p:nvSpPr>
        <p:spPr>
          <a:ln/>
        </p:spPr>
      </p:sp>
      <p:sp>
        <p:nvSpPr>
          <p:cNvPr id="99331"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smtClean="0">
              <a:latin typeface="Arial" charset="0"/>
              <a:cs typeface="Arial" charset="0"/>
            </a:endParaRPr>
          </a:p>
        </p:txBody>
      </p:sp>
      <p:sp>
        <p:nvSpPr>
          <p:cNvPr id="99332"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C81BB-E44E-4882-B491-9BE57F118626}" type="slidenum">
              <a:rPr lang="tr-TR" altLang="tr-TR">
                <a:solidFill>
                  <a:srgbClr val="000000"/>
                </a:solidFill>
                <a:latin typeface="Calibri" pitchFamily="34" charset="0"/>
              </a:rPr>
              <a:pPr eaLnBrk="1" hangingPunct="1">
                <a:spcBef>
                  <a:spcPct val="0"/>
                </a:spcBef>
              </a:pPr>
              <a:t>1</a:t>
            </a:fld>
            <a:endParaRPr lang="tr-TR" altLang="tr-T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51A51584-CFD2-4526-968A-1465AA7C631B}" type="datetimeFigureOut">
              <a:rPr lang="tr-TR" smtClean="0"/>
              <a:t>24.04.2016</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E1524627-9845-4B70-B421-89C335EF7362}"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1A51584-CFD2-4526-968A-1465AA7C631B}"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1524627-9845-4B70-B421-89C335EF736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1A51584-CFD2-4526-968A-1465AA7C631B}"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1524627-9845-4B70-B421-89C335EF7362}"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defTabSz="914400" eaLnBrk="1" hangingPunct="1">
              <a:defRPr>
                <a:cs typeface="Arial" charset="0"/>
              </a:defRPr>
            </a:lvl1pPr>
          </a:lstStyle>
          <a:p>
            <a:pPr>
              <a:defRPr/>
            </a:pPr>
            <a:fld id="{C579D7AA-88D0-459F-936D-13AA27FAE5F1}"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defTabSz="914400" eaLnBrk="1" hangingPunct="1">
              <a:defRPr>
                <a:cs typeface="Arial" charset="0"/>
              </a:defRPr>
            </a:lvl1pPr>
          </a:lstStyle>
          <a:p>
            <a:pPr>
              <a:defRPr/>
            </a:pPr>
            <a:fld id="{1D59AD1D-7F16-41FC-9DC9-A19CA0265048}" type="slidenum">
              <a:rPr lang="tr-TR"/>
              <a:pPr>
                <a:defRPr/>
              </a:pPr>
              <a:t>‹#›</a:t>
            </a:fld>
            <a:endParaRPr lang="tr-TR"/>
          </a:p>
        </p:txBody>
      </p:sp>
      <p:sp>
        <p:nvSpPr>
          <p:cNvPr id="6" name="Footer Placeholder 8"/>
          <p:cNvSpPr>
            <a:spLocks noGrp="1"/>
          </p:cNvSpPr>
          <p:nvPr>
            <p:ph type="ftr" sz="quarter" idx="12"/>
          </p:nvPr>
        </p:nvSpPr>
        <p:spPr/>
        <p:txBody>
          <a:bodyPr/>
          <a:lstStyle>
            <a:lvl1pPr defTabSz="914400" eaLnBrk="1" hangingPunct="1">
              <a:defRPr>
                <a:cs typeface="Arial" charset="0"/>
              </a:defRPr>
            </a:lvl1pPr>
          </a:lstStyle>
          <a:p>
            <a:pPr>
              <a:defRPr/>
            </a:pPr>
            <a:endParaRPr lang="tr-TR"/>
          </a:p>
        </p:txBody>
      </p:sp>
    </p:spTree>
    <p:extLst>
      <p:ext uri="{BB962C8B-B14F-4D97-AF65-F5344CB8AC3E}">
        <p14:creationId xmlns:p14="http://schemas.microsoft.com/office/powerpoint/2010/main" val="2384371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04CCB61B-C21F-4623-A399-BBBB02E43EAC}"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E3AB6464-53E6-4E4E-B642-5F401E47D289}" type="slidenum">
              <a:rPr lang="tr-TR"/>
              <a:pPr>
                <a:defRPr/>
              </a:pPr>
              <a:t>‹#›</a:t>
            </a:fld>
            <a:endParaRPr lang="tr-TR"/>
          </a:p>
        </p:txBody>
      </p:sp>
    </p:spTree>
    <p:extLst>
      <p:ext uri="{BB962C8B-B14F-4D97-AF65-F5344CB8AC3E}">
        <p14:creationId xmlns:p14="http://schemas.microsoft.com/office/powerpoint/2010/main" val="113051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defTabSz="914400" eaLnBrk="1" hangingPunct="1">
              <a:defRPr>
                <a:cs typeface="Arial" charset="0"/>
              </a:defRPr>
            </a:lvl1pPr>
          </a:lstStyle>
          <a:p>
            <a:pPr>
              <a:defRPr/>
            </a:pPr>
            <a:fld id="{30BE140C-1C9E-4B63-9510-4C351FACF7FC}"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9"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061BE733-A6CB-43FC-A212-C456B9A9DD6C}" type="slidenum">
              <a:rPr lang="tr-TR"/>
              <a:pPr>
                <a:defRPr/>
              </a:pPr>
              <a:t>‹#›</a:t>
            </a:fld>
            <a:endParaRPr lang="tr-TR"/>
          </a:p>
        </p:txBody>
      </p:sp>
    </p:spTree>
    <p:extLst>
      <p:ext uri="{BB962C8B-B14F-4D97-AF65-F5344CB8AC3E}">
        <p14:creationId xmlns:p14="http://schemas.microsoft.com/office/powerpoint/2010/main" val="383439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defTabSz="914400" eaLnBrk="1" hangingPunct="1">
              <a:defRPr>
                <a:cs typeface="Arial" charset="0"/>
              </a:defRPr>
            </a:lvl1pPr>
          </a:lstStyle>
          <a:p>
            <a:pPr>
              <a:defRPr/>
            </a:pPr>
            <a:fld id="{B3639500-238D-4833-ADCA-35B9A852647F}"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6"/>
          </p:nvPr>
        </p:nvSpPr>
        <p:spPr/>
        <p:txBody>
          <a:bodyPr/>
          <a:lstStyle>
            <a:lvl1pPr defTabSz="914400" eaLnBrk="1" hangingPunct="1">
              <a:defRPr>
                <a:cs typeface="Arial" charset="0"/>
              </a:defRPr>
            </a:lvl1pPr>
          </a:lstStyle>
          <a:p>
            <a:pPr>
              <a:defRPr/>
            </a:pPr>
            <a:fld id="{AA1B4DF3-36E0-4B84-88D2-8CF0F0686749}" type="slidenum">
              <a:rPr lang="tr-TR"/>
              <a:pPr>
                <a:defRPr/>
              </a:pPr>
              <a:t>‹#›</a:t>
            </a:fld>
            <a:endParaRPr lang="tr-TR"/>
          </a:p>
        </p:txBody>
      </p:sp>
    </p:spTree>
    <p:extLst>
      <p:ext uri="{BB962C8B-B14F-4D97-AF65-F5344CB8AC3E}">
        <p14:creationId xmlns:p14="http://schemas.microsoft.com/office/powerpoint/2010/main" val="243005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defTabSz="914400" eaLnBrk="1" hangingPunct="1">
              <a:defRPr>
                <a:cs typeface="Arial" charset="0"/>
              </a:defRPr>
            </a:lvl1pPr>
          </a:lstStyle>
          <a:p>
            <a:pPr>
              <a:defRPr/>
            </a:pPr>
            <a:fld id="{958434D0-E26F-40CF-BE60-8DD1FA0BB529}"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defTabSz="914400" eaLnBrk="1" hangingPunct="1">
              <a:defRPr>
                <a:cs typeface="Arial" charset="0"/>
              </a:defRPr>
            </a:lvl1pPr>
          </a:lstStyle>
          <a:p>
            <a:pPr>
              <a:defRPr/>
            </a:pPr>
            <a:endParaRPr lang="tr-TR"/>
          </a:p>
        </p:txBody>
      </p:sp>
      <p:sp>
        <p:nvSpPr>
          <p:cNvPr id="9" name="Slide Number Placeholder 8"/>
          <p:cNvSpPr>
            <a:spLocks noGrp="1"/>
          </p:cNvSpPr>
          <p:nvPr>
            <p:ph type="sldNum" sz="quarter" idx="17"/>
          </p:nvPr>
        </p:nvSpPr>
        <p:spPr/>
        <p:txBody>
          <a:bodyPr/>
          <a:lstStyle>
            <a:lvl1pPr defTabSz="914400" eaLnBrk="1" hangingPunct="1">
              <a:defRPr>
                <a:cs typeface="Arial" charset="0"/>
              </a:defRPr>
            </a:lvl1pPr>
          </a:lstStyle>
          <a:p>
            <a:pPr>
              <a:defRPr/>
            </a:pPr>
            <a:fld id="{452E7B18-DC5D-480D-B92E-BBDBC68B4D55}" type="slidenum">
              <a:rPr lang="tr-TR"/>
              <a:pPr>
                <a:defRPr/>
              </a:pPr>
              <a:t>‹#›</a:t>
            </a:fld>
            <a:endParaRPr lang="tr-TR"/>
          </a:p>
        </p:txBody>
      </p:sp>
    </p:spTree>
    <p:extLst>
      <p:ext uri="{BB962C8B-B14F-4D97-AF65-F5344CB8AC3E}">
        <p14:creationId xmlns:p14="http://schemas.microsoft.com/office/powerpoint/2010/main" val="562468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eaLnBrk="1" hangingPunct="1">
              <a:defRPr>
                <a:cs typeface="Arial" charset="0"/>
              </a:defRPr>
            </a:lvl1pPr>
          </a:lstStyle>
          <a:p>
            <a:pPr>
              <a:defRPr/>
            </a:pPr>
            <a:fld id="{57163BA6-06C9-4CC5-99A7-8263DA9CA90E}"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5" name="Slide Number Placeholder 4"/>
          <p:cNvSpPr>
            <a:spLocks noGrp="1"/>
          </p:cNvSpPr>
          <p:nvPr>
            <p:ph type="sldNum" sz="quarter" idx="12"/>
          </p:nvPr>
        </p:nvSpPr>
        <p:spPr/>
        <p:txBody>
          <a:bodyPr/>
          <a:lstStyle>
            <a:lvl1pPr defTabSz="914400" eaLnBrk="1" hangingPunct="1">
              <a:defRPr>
                <a:cs typeface="Arial" charset="0"/>
              </a:defRPr>
            </a:lvl1pPr>
          </a:lstStyle>
          <a:p>
            <a:pPr>
              <a:defRPr/>
            </a:pPr>
            <a:fld id="{E614CB75-5F45-4E17-85DE-7C303C29FDE6}" type="slidenum">
              <a:rPr lang="tr-TR"/>
              <a:pPr>
                <a:defRPr/>
              </a:pPr>
              <a:t>‹#›</a:t>
            </a:fld>
            <a:endParaRPr lang="tr-TR"/>
          </a:p>
        </p:txBody>
      </p:sp>
    </p:spTree>
    <p:extLst>
      <p:ext uri="{BB962C8B-B14F-4D97-AF65-F5344CB8AC3E}">
        <p14:creationId xmlns:p14="http://schemas.microsoft.com/office/powerpoint/2010/main" val="2839304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1" hangingPunct="1">
              <a:defRPr>
                <a:cs typeface="Arial" charset="0"/>
              </a:defRPr>
            </a:lvl1pPr>
          </a:lstStyle>
          <a:p>
            <a:pPr>
              <a:defRPr/>
            </a:pPr>
            <a:fld id="{8382DF47-4D55-406F-BACF-5EE2A0E975FF}"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4" name="Slide Number Placeholder 3"/>
          <p:cNvSpPr>
            <a:spLocks noGrp="1"/>
          </p:cNvSpPr>
          <p:nvPr>
            <p:ph type="sldNum" sz="quarter" idx="12"/>
          </p:nvPr>
        </p:nvSpPr>
        <p:spPr/>
        <p:txBody>
          <a:bodyPr/>
          <a:lstStyle>
            <a:lvl1pPr defTabSz="914400" eaLnBrk="1" hangingPunct="1">
              <a:defRPr>
                <a:cs typeface="Arial" charset="0"/>
              </a:defRPr>
            </a:lvl1pPr>
          </a:lstStyle>
          <a:p>
            <a:pPr>
              <a:defRPr/>
            </a:pPr>
            <a:fld id="{9DA017C4-7460-4B39-940E-E8BF59EAB8EF}" type="slidenum">
              <a:rPr lang="tr-TR"/>
              <a:pPr>
                <a:defRPr/>
              </a:pPr>
              <a:t>‹#›</a:t>
            </a:fld>
            <a:endParaRPr lang="tr-TR"/>
          </a:p>
        </p:txBody>
      </p:sp>
    </p:spTree>
    <p:extLst>
      <p:ext uri="{BB962C8B-B14F-4D97-AF65-F5344CB8AC3E}">
        <p14:creationId xmlns:p14="http://schemas.microsoft.com/office/powerpoint/2010/main" val="4102221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20158A6E-D7A9-4795-B7D9-FD62893484A0}"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70D37E01-3A32-4713-9CC4-024F7DBF9704}" type="slidenum">
              <a:rPr lang="tr-TR"/>
              <a:pPr>
                <a:defRPr/>
              </a:pPr>
              <a:t>‹#›</a:t>
            </a:fld>
            <a:endParaRPr lang="tr-TR"/>
          </a:p>
        </p:txBody>
      </p:sp>
    </p:spTree>
    <p:extLst>
      <p:ext uri="{BB962C8B-B14F-4D97-AF65-F5344CB8AC3E}">
        <p14:creationId xmlns:p14="http://schemas.microsoft.com/office/powerpoint/2010/main" val="244930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51A51584-CFD2-4526-968A-1465AA7C631B}" type="datetimeFigureOut">
              <a:rPr lang="tr-TR" smtClean="0"/>
              <a:t>24.04.2016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1524627-9845-4B70-B421-89C335EF7362}"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defTabSz="914400" eaLnBrk="1" hangingPunct="1">
              <a:defRPr>
                <a:cs typeface="Arial" charset="0"/>
              </a:defRPr>
            </a:lvl1pPr>
          </a:lstStyle>
          <a:p>
            <a:pPr>
              <a:defRPr/>
            </a:pPr>
            <a:fld id="{6EAE5704-8DCD-4784-B8E9-DB621DBE7D97}"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7" name="Slide Number Placeholder 6"/>
          <p:cNvSpPr>
            <a:spLocks noGrp="1"/>
          </p:cNvSpPr>
          <p:nvPr>
            <p:ph type="sldNum" sz="quarter" idx="12"/>
          </p:nvPr>
        </p:nvSpPr>
        <p:spPr/>
        <p:txBody>
          <a:bodyPr/>
          <a:lstStyle>
            <a:lvl1pPr defTabSz="914400" eaLnBrk="1" hangingPunct="1">
              <a:defRPr>
                <a:cs typeface="Arial" charset="0"/>
              </a:defRPr>
            </a:lvl1pPr>
          </a:lstStyle>
          <a:p>
            <a:pPr>
              <a:defRPr/>
            </a:pPr>
            <a:fld id="{43C2409B-FE1E-4527-86EF-749722E324DE}" type="slidenum">
              <a:rPr lang="tr-TR"/>
              <a:pPr>
                <a:defRPr/>
              </a:pPr>
              <a:t>‹#›</a:t>
            </a:fld>
            <a:endParaRPr lang="tr-TR"/>
          </a:p>
        </p:txBody>
      </p:sp>
    </p:spTree>
    <p:extLst>
      <p:ext uri="{BB962C8B-B14F-4D97-AF65-F5344CB8AC3E}">
        <p14:creationId xmlns:p14="http://schemas.microsoft.com/office/powerpoint/2010/main" val="911720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BAB2A19F-823D-49BA-94CC-B2EB8165E31B}"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478BB513-3E84-4B0D-8B5E-B8D732B88898}" type="slidenum">
              <a:rPr lang="tr-TR"/>
              <a:pPr>
                <a:defRPr/>
              </a:pPr>
              <a:t>‹#›</a:t>
            </a:fld>
            <a:endParaRPr lang="tr-TR"/>
          </a:p>
        </p:txBody>
      </p:sp>
    </p:spTree>
    <p:extLst>
      <p:ext uri="{BB962C8B-B14F-4D97-AF65-F5344CB8AC3E}">
        <p14:creationId xmlns:p14="http://schemas.microsoft.com/office/powerpoint/2010/main" val="222772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eaLnBrk="1" hangingPunct="1">
              <a:defRPr>
                <a:cs typeface="Arial" charset="0"/>
              </a:defRPr>
            </a:lvl1pPr>
          </a:lstStyle>
          <a:p>
            <a:pPr>
              <a:defRPr/>
            </a:pPr>
            <a:fld id="{76AA456A-52B3-49A8-97FC-C1C99FE27873}"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defTabSz="914400" eaLnBrk="1" hangingPunct="1">
              <a:defRPr>
                <a:cs typeface="Arial" charset="0"/>
              </a:defRPr>
            </a:lvl1pPr>
          </a:lstStyle>
          <a:p>
            <a:pPr>
              <a:defRPr/>
            </a:pPr>
            <a:endParaRPr lang="tr-TR"/>
          </a:p>
        </p:txBody>
      </p:sp>
      <p:sp>
        <p:nvSpPr>
          <p:cNvPr id="6" name="Slide Number Placeholder 5"/>
          <p:cNvSpPr>
            <a:spLocks noGrp="1"/>
          </p:cNvSpPr>
          <p:nvPr>
            <p:ph type="sldNum" sz="quarter" idx="12"/>
          </p:nvPr>
        </p:nvSpPr>
        <p:spPr/>
        <p:txBody>
          <a:bodyPr/>
          <a:lstStyle>
            <a:lvl1pPr defTabSz="914400" eaLnBrk="1" hangingPunct="1">
              <a:defRPr>
                <a:cs typeface="Arial" charset="0"/>
              </a:defRPr>
            </a:lvl1pPr>
          </a:lstStyle>
          <a:p>
            <a:pPr>
              <a:defRPr/>
            </a:pPr>
            <a:fld id="{7017F3C0-3881-448A-A3D5-09B8012E5F45}" type="slidenum">
              <a:rPr lang="tr-TR"/>
              <a:pPr>
                <a:defRPr/>
              </a:pPr>
              <a:t>‹#›</a:t>
            </a:fld>
            <a:endParaRPr lang="tr-TR"/>
          </a:p>
        </p:txBody>
      </p:sp>
    </p:spTree>
    <p:extLst>
      <p:ext uri="{BB962C8B-B14F-4D97-AF65-F5344CB8AC3E}">
        <p14:creationId xmlns:p14="http://schemas.microsoft.com/office/powerpoint/2010/main" val="140160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51A51584-CFD2-4526-968A-1465AA7C631B}" type="datetimeFigureOut">
              <a:rPr lang="tr-TR" smtClean="0"/>
              <a:t>24.04.2016</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E1524627-9845-4B70-B421-89C335EF7362}"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1A51584-CFD2-4526-968A-1465AA7C631B}" type="datetimeFigureOut">
              <a:rPr lang="tr-TR" smtClean="0"/>
              <a:t>24.04.2016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1524627-9845-4B70-B421-89C335EF7362}"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51A51584-CFD2-4526-968A-1465AA7C631B}" type="datetimeFigureOut">
              <a:rPr lang="tr-TR" smtClean="0"/>
              <a:t>24.04.2016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1524627-9845-4B70-B421-89C335EF7362}"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51A51584-CFD2-4526-968A-1465AA7C631B}" type="datetimeFigureOut">
              <a:rPr lang="tr-TR" smtClean="0"/>
              <a:t>24.04.2016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1524627-9845-4B70-B421-89C335EF736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A51584-CFD2-4526-968A-1465AA7C631B}" type="datetimeFigureOut">
              <a:rPr lang="tr-TR" smtClean="0"/>
              <a:t>24.04.2016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1524627-9845-4B70-B421-89C335EF736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51A51584-CFD2-4526-968A-1465AA7C631B}" type="datetimeFigureOut">
              <a:rPr lang="tr-TR" smtClean="0"/>
              <a:t>24.04.2016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1524627-9845-4B70-B421-89C335EF7362}"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51A51584-CFD2-4526-968A-1465AA7C631B}" type="datetimeFigureOut">
              <a:rPr lang="tr-TR" smtClean="0"/>
              <a:t>24.04.2016</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E1524627-9845-4B70-B421-89C335EF7362}"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1A51584-CFD2-4526-968A-1465AA7C631B}" type="datetimeFigureOut">
              <a:rPr lang="tr-TR" smtClean="0"/>
              <a:t>24.04.2016</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1524627-9845-4B70-B421-89C335EF736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DCD3D96A-8E81-4813-A27A-D7008A11688D}" type="datetimeFigureOut">
              <a:rPr lang="en-US"/>
              <a:pPr fontAlgn="base">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457200" eaLnBrk="0" hangingPunct="0">
              <a:defRPr sz="1200">
                <a:solidFill>
                  <a:prstClr val="black">
                    <a:lumMod val="65000"/>
                    <a:lumOff val="35000"/>
                  </a:prstClr>
                </a:solidFill>
                <a:latin typeface="Century Gothic" pitchFamily="34" charset="0"/>
                <a:cs typeface="+mn-cs"/>
              </a:defRPr>
            </a:lvl1pPr>
          </a:lstStyle>
          <a:p>
            <a:pPr fontAlgn="base">
              <a:spcBef>
                <a:spcPct val="0"/>
              </a:spcBef>
              <a:spcAft>
                <a:spcPct val="0"/>
              </a:spcAft>
              <a:defRPr/>
            </a:pPr>
            <a:fld id="{07F75562-9069-4F07-86A2-624FA252D359}" type="slidenum">
              <a:rPr lang="en-US"/>
              <a:pPr fontAlgn="base">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6111579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fontAlgn="base">
              <a:spcBef>
                <a:spcPct val="0"/>
              </a:spcBef>
              <a:spcAft>
                <a:spcPct val="0"/>
              </a:spcAft>
              <a:buFontTx/>
              <a:buNone/>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685800" y="2768600"/>
            <a:ext cx="79200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charset="0"/>
              <a:buChar char="•"/>
              <a:defRPr sz="2400">
                <a:solidFill>
                  <a:srgbClr val="7F7F7F"/>
                </a:solidFill>
                <a:latin typeface="Century Gothic" pitchFamily="34" charset="0"/>
              </a:defRPr>
            </a:lvl1pPr>
            <a:lvl2pPr marL="742950" indent="-285750" defTabSz="4572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457200" eaLnBrk="0" hangingPunct="0">
              <a:spcBef>
                <a:spcPct val="20000"/>
              </a:spcBef>
              <a:buFont typeface="Arial" charset="0"/>
              <a:buChar char="•"/>
              <a:defRPr sz="1600">
                <a:solidFill>
                  <a:srgbClr val="7F7F7F"/>
                </a:solidFill>
                <a:latin typeface="Century Gothic" pitchFamily="34" charset="0"/>
              </a:defRPr>
            </a:lvl3pPr>
            <a:lvl4pPr marL="1600200" indent="-228600" defTabSz="4572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457200" eaLnBrk="0" hangingPunct="0">
              <a:spcBef>
                <a:spcPct val="20000"/>
              </a:spcBef>
              <a:buFont typeface="Arial" charset="0"/>
              <a:buChar char="•"/>
              <a:defRPr sz="1600">
                <a:solidFill>
                  <a:srgbClr val="7F7F7F"/>
                </a:solidFill>
                <a:latin typeface="Century Gothic" pitchFamily="34" charset="0"/>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lvl="0" algn="ctr" defTabSz="914400" fontAlgn="base">
              <a:spcBef>
                <a:spcPct val="0"/>
              </a:spcBef>
              <a:spcAft>
                <a:spcPct val="0"/>
              </a:spcAft>
              <a:buNone/>
            </a:pPr>
            <a:r>
              <a:rPr lang="tr-TR" altLang="tr-TR" sz="1800" b="1" dirty="0">
                <a:solidFill>
                  <a:srgbClr val="000000"/>
                </a:solidFill>
                <a:latin typeface="Times New Roman" pitchFamily="18" charset="0"/>
                <a:cs typeface="Times New Roman" pitchFamily="18" charset="0"/>
              </a:rPr>
              <a:t>ULAŞTIRMA VE LOJİSTİK MESLEKİ EĞİTİM</a:t>
            </a:r>
          </a:p>
          <a:p>
            <a:pPr lvl="0" algn="ctr" defTabSz="914400" fontAlgn="base">
              <a:spcBef>
                <a:spcPct val="0"/>
              </a:spcBef>
              <a:spcAft>
                <a:spcPct val="0"/>
              </a:spcAft>
              <a:buNone/>
            </a:pPr>
            <a:r>
              <a:rPr lang="tr-TR" altLang="tr-TR" sz="1800" b="1" dirty="0">
                <a:solidFill>
                  <a:srgbClr val="000000"/>
                </a:solidFill>
                <a:latin typeface="Times New Roman" pitchFamily="18" charset="0"/>
                <a:cs typeface="Times New Roman" pitchFamily="18" charset="0"/>
              </a:rPr>
              <a:t>GÜMRÜK</a:t>
            </a:r>
          </a:p>
          <a:p>
            <a:pPr lvl="0" algn="ctr" defTabSz="914400" fontAlgn="base">
              <a:spcBef>
                <a:spcPct val="0"/>
              </a:spcBef>
              <a:spcAft>
                <a:spcPct val="0"/>
              </a:spcAft>
              <a:buNone/>
            </a:pPr>
            <a:r>
              <a:rPr lang="tr-TR" altLang="tr-TR" sz="1800" b="1" dirty="0">
                <a:solidFill>
                  <a:srgbClr val="000000"/>
                </a:solidFill>
                <a:latin typeface="Times New Roman" pitchFamily="18" charset="0"/>
                <a:cs typeface="Times New Roman" pitchFamily="18" charset="0"/>
              </a:rPr>
              <a:t>(GÜMRÜK MEVZUATI)</a:t>
            </a:r>
          </a:p>
          <a:p>
            <a:pPr lvl="0" algn="ctr" defTabSz="914400" fontAlgn="base">
              <a:spcBef>
                <a:spcPct val="0"/>
              </a:spcBef>
              <a:spcAft>
                <a:spcPct val="0"/>
              </a:spcAft>
              <a:buNone/>
            </a:pPr>
            <a:r>
              <a:rPr lang="tr-TR" altLang="tr-TR" sz="1800" b="1" dirty="0" err="1">
                <a:solidFill>
                  <a:srgbClr val="000000"/>
                </a:solidFill>
                <a:latin typeface="Times New Roman" pitchFamily="18" charset="0"/>
                <a:cs typeface="Times New Roman" pitchFamily="18" charset="0"/>
              </a:rPr>
              <a:t>Öğr.Gör.Baycan</a:t>
            </a:r>
            <a:r>
              <a:rPr lang="tr-TR" altLang="tr-TR" sz="1800" b="1" dirty="0">
                <a:solidFill>
                  <a:srgbClr val="000000"/>
                </a:solidFill>
                <a:latin typeface="Times New Roman" pitchFamily="18" charset="0"/>
                <a:cs typeface="Times New Roman" pitchFamily="18" charset="0"/>
              </a:rPr>
              <a:t> DEMİRAL</a:t>
            </a:r>
          </a:p>
        </p:txBody>
      </p:sp>
    </p:spTree>
    <p:extLst>
      <p:ext uri="{BB962C8B-B14F-4D97-AF65-F5344CB8AC3E}">
        <p14:creationId xmlns:p14="http://schemas.microsoft.com/office/powerpoint/2010/main" val="1533719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a:bodyPr>
          <a:lstStyle/>
          <a:p>
            <a:pPr marL="0" indent="0">
              <a:buNone/>
            </a:pPr>
            <a:r>
              <a:rPr lang="tr-TR" b="1"/>
              <a:t>1.4.	Temel Gümrük Terimleri</a:t>
            </a:r>
          </a:p>
          <a:p>
            <a:pPr marL="0" indent="0">
              <a:buNone/>
            </a:pPr>
            <a:r>
              <a:rPr lang="tr-TR"/>
              <a:t>	Türkiye Cumhuriyeti Gümrük Bölgesi (TCGB): Türkiye Cumhuriyeti toprakları, kara suları, iç suları ve hava sahasının dâhil olduğu bölgeyi ifade eder</a:t>
            </a:r>
            <a:r>
              <a:rPr lang="tr-TR" smtClean="0"/>
              <a:t>.</a:t>
            </a:r>
          </a:p>
          <a:p>
            <a:pPr marL="0" indent="0">
              <a:buNone/>
            </a:pPr>
            <a:endParaRPr lang="tr-TR"/>
          </a:p>
          <a:p>
            <a:pPr marL="0" indent="0">
              <a:buNone/>
            </a:pPr>
            <a:r>
              <a:rPr lang="tr-TR"/>
              <a:t>	Kişi: Gerçek ve tüzel kişiler ile hukuken tüzel kişilik statüsüne  sahip olmamakla birlikte yürürlükteki mevzuat uyarınca hukuki tasarruflar yapma yetkisi tanınan kişiler ortaklığını ifade eder.</a:t>
            </a:r>
          </a:p>
          <a:p>
            <a:pPr marL="0" indent="0">
              <a:buNone/>
            </a:pPr>
            <a:r>
              <a:rPr lang="tr-TR"/>
              <a:t> </a:t>
            </a:r>
          </a:p>
          <a:p>
            <a:pPr marL="0" indent="0">
              <a:buNone/>
            </a:pPr>
            <a:r>
              <a:rPr lang="tr-TR"/>
              <a:t>	T.C. Gümrük Bölgesi’nde yerleşik kişi: Türkiye Cumhuriyeti Gümrük  Bölgesi (TCGB) içinde kanuni ikametgâhı olan bütün gerçek kişiler ile yine bu bölgede kayıtlı iş yeri, kanuni iş merkezi veya şubesi bulunan bütün tüzel kişi veya kişiler ortaklığını ifade eder.</a:t>
            </a:r>
          </a:p>
          <a:p>
            <a:pPr marL="0" indent="0">
              <a:buNone/>
            </a:pPr>
            <a:endParaRPr lang="tr-TR"/>
          </a:p>
        </p:txBody>
      </p:sp>
    </p:spTree>
    <p:extLst>
      <p:ext uri="{BB962C8B-B14F-4D97-AF65-F5344CB8AC3E}">
        <p14:creationId xmlns:p14="http://schemas.microsoft.com/office/powerpoint/2010/main" val="31732090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669360"/>
          </a:xfrm>
        </p:spPr>
        <p:txBody>
          <a:bodyPr>
            <a:normAutofit fontScale="92500" lnSpcReduction="10000"/>
          </a:bodyPr>
          <a:lstStyle/>
          <a:p>
            <a:pPr marL="0" indent="0">
              <a:buNone/>
            </a:pPr>
            <a:r>
              <a:rPr lang="tr-TR" b="1"/>
              <a:t>2.7.9.	Eşyanın Serbest Dolaşıma Giriş Rejimine Tabi Tutulması</a:t>
            </a:r>
          </a:p>
          <a:p>
            <a:pPr marL="0" indent="0">
              <a:buNone/>
            </a:pPr>
            <a:endParaRPr lang="tr-TR"/>
          </a:p>
          <a:p>
            <a:pPr marL="0" indent="0">
              <a:buNone/>
            </a:pPr>
            <a:r>
              <a:rPr lang="tr-TR" smtClean="0"/>
              <a:t>	Kısmi </a:t>
            </a:r>
            <a:r>
              <a:rPr lang="tr-TR"/>
              <a:t>muafiyet suretiyle geçici ithaline izin verilen eşyanın serbest dolaşıma giriş rejimine tabi tutulması hâlinde Gümrük Kanunu uyarınca tahsil edilen miktar dışında kalan gümrük vergileri alınır.</a:t>
            </a:r>
          </a:p>
          <a:p>
            <a:pPr marL="0" indent="0">
              <a:buNone/>
            </a:pPr>
            <a:endParaRPr lang="tr-TR"/>
          </a:p>
          <a:p>
            <a:pPr marL="0" indent="0">
              <a:buNone/>
            </a:pPr>
            <a:r>
              <a:rPr lang="tr-TR" smtClean="0"/>
              <a:t>	Basitleştirilmiş </a:t>
            </a:r>
            <a:r>
              <a:rPr lang="tr-TR"/>
              <a:t>usullerin kullanıldığı durumlar hariç olmak üzere geçici ithal yoluyla giren eşyanın yeniden ihracında izin hak sahibi/temsilcisi tarafından gümrük beyannamesi verilir.</a:t>
            </a:r>
          </a:p>
          <a:p>
            <a:pPr marL="0" indent="0">
              <a:buNone/>
            </a:pPr>
            <a:endParaRPr lang="tr-TR"/>
          </a:p>
          <a:p>
            <a:pPr marL="0" indent="0">
              <a:buNone/>
            </a:pPr>
            <a:r>
              <a:rPr lang="tr-TR" smtClean="0"/>
              <a:t>	Yeniden </a:t>
            </a:r>
            <a:r>
              <a:rPr lang="tr-TR"/>
              <a:t>ihraç işleminde, giren eşyanın aynı olup olmadığı araştırılır. Muayene memurları, bunların ihracat beyannameleri ayniyetine uygun olduğu hakkında onaylı ve imzalı şerh verir.</a:t>
            </a:r>
          </a:p>
          <a:p>
            <a:pPr marL="0" indent="0">
              <a:buNone/>
            </a:pPr>
            <a:endParaRPr lang="tr-TR"/>
          </a:p>
          <a:p>
            <a:pPr marL="0" indent="0">
              <a:buNone/>
            </a:pPr>
            <a:r>
              <a:rPr lang="tr-TR" smtClean="0"/>
              <a:t>	Geçici </a:t>
            </a:r>
            <a:r>
              <a:rPr lang="tr-TR"/>
              <a:t>ithalat işleminin ATA karnesi ile yapıldığı durumlarda çıkış gümrüğü, ATA karnesine ilişkin bilgileri siteme girer, eşyanın ayniyetine uygun olarak yurt dışı edilip edilmediğinin tespitini yapar ve ATA karnesi çıkış parçasını doldurarak en geç on beş gün içinde giriş gümrüğüne gönderir.</a:t>
            </a:r>
          </a:p>
        </p:txBody>
      </p:sp>
    </p:spTree>
    <p:extLst>
      <p:ext uri="{BB962C8B-B14F-4D97-AF65-F5344CB8AC3E}">
        <p14:creationId xmlns:p14="http://schemas.microsoft.com/office/powerpoint/2010/main" val="27693332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10000"/>
          </a:bodyPr>
          <a:lstStyle/>
          <a:p>
            <a:pPr marL="0" indent="0">
              <a:buNone/>
            </a:pPr>
            <a:r>
              <a:rPr lang="tr-TR" b="1"/>
              <a:t>2.7.9.	INF 6 Bilgi Formu</a:t>
            </a:r>
          </a:p>
          <a:p>
            <a:pPr marL="0" indent="0">
              <a:buNone/>
            </a:pPr>
            <a:r>
              <a:rPr lang="tr-TR"/>
              <a:t>Geçici ithalat rejimi kapsamında ithali yapılan eşyanın;</a:t>
            </a:r>
          </a:p>
          <a:p>
            <a:pPr marL="0" indent="0">
              <a:buNone/>
            </a:pPr>
            <a:r>
              <a:rPr lang="tr-TR"/>
              <a:t>	Gümrük Kanunu’na istinaden bir kişiden diğer bir kişiye devrinin yapılması durumunda,</a:t>
            </a:r>
          </a:p>
          <a:p>
            <a:pPr marL="0" indent="0">
              <a:buNone/>
            </a:pPr>
            <a:r>
              <a:rPr lang="tr-TR"/>
              <a:t>	Sergi ve fuarlarda sergilenmek üzere getirilen eşyanın bir fuardan veya sergiden Türkiye gümrük bölgesini terk etmeksizin başka bir sergiye dâhil olması hâlinde, geçici ithalat rejim hak sahibinin talebi üzerine giriş gümrük idarelerince bir bilgi formu düzenlenir.</a:t>
            </a:r>
          </a:p>
          <a:p>
            <a:pPr marL="0" indent="0">
              <a:buNone/>
            </a:pPr>
            <a:r>
              <a:rPr lang="tr-TR" smtClean="0"/>
              <a:t>	Bilgi </a:t>
            </a:r>
            <a:r>
              <a:rPr lang="tr-TR"/>
              <a:t>formu, eşyanın geçici ithalat rejimine girişi sırasında düzenlenebileceği gibi devredilmesinden veya bir sergi veya fuardan diğer bir sergi veya fuara gönderilmesinden önce de düzenlenebilir.</a:t>
            </a:r>
          </a:p>
          <a:p>
            <a:pPr marL="0" indent="0">
              <a:buNone/>
            </a:pPr>
            <a:r>
              <a:rPr lang="tr-TR" smtClean="0"/>
              <a:t>INF </a:t>
            </a:r>
            <a:r>
              <a:rPr lang="tr-TR"/>
              <a:t>6 bilgi formu bir orijinal ve 2 nüsha olarak düzenlenir.</a:t>
            </a:r>
          </a:p>
          <a:p>
            <a:pPr marL="0" indent="0">
              <a:buNone/>
            </a:pPr>
            <a:r>
              <a:rPr lang="tr-TR" smtClean="0"/>
              <a:t>	INF </a:t>
            </a:r>
            <a:r>
              <a:rPr lang="tr-TR"/>
              <a:t>6 bilgi formunun bir nüshası belgeyi düzenleyen gümrük idaresi tarafından alıkonarak orijinali ve bir nüshası izin sahibine verilir. Bu nüsha ilgili kişi tarafından ihracatın yapılacağı gümrük idaresine ibraz edilir. Bu nüsha çıkış gümrük idaresince onaylanarak formu düzenleyen giriş gümrük idaresine geri gönderilir</a:t>
            </a:r>
          </a:p>
          <a:p>
            <a:pPr marL="0" indent="0">
              <a:buNone/>
            </a:pPr>
            <a:endParaRPr lang="tr-TR"/>
          </a:p>
        </p:txBody>
      </p:sp>
    </p:spTree>
    <p:extLst>
      <p:ext uri="{BB962C8B-B14F-4D97-AF65-F5344CB8AC3E}">
        <p14:creationId xmlns:p14="http://schemas.microsoft.com/office/powerpoint/2010/main" val="3054623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669360"/>
          </a:xfrm>
        </p:spPr>
        <p:txBody>
          <a:bodyPr>
            <a:normAutofit fontScale="85000" lnSpcReduction="20000"/>
          </a:bodyPr>
          <a:lstStyle/>
          <a:p>
            <a:pPr marL="0" indent="0" algn="ctr">
              <a:buNone/>
            </a:pPr>
            <a:r>
              <a:rPr lang="tr-TR" b="1"/>
              <a:t>2.7.10.	Tam Muafiyet Uygulanmak Suretiyle Giriş Yapacak Taşıtlar ve İzinleri</a:t>
            </a:r>
          </a:p>
          <a:p>
            <a:pPr marL="0" indent="0">
              <a:buNone/>
            </a:pPr>
            <a:r>
              <a:rPr lang="tr-TR" smtClean="0"/>
              <a:t>	Bakanlar </a:t>
            </a:r>
            <a:r>
              <a:rPr lang="tr-TR"/>
              <a:t>Kurulu Kararı’nca belirlenen hâller ve özel şartları taşıyan aşağıda kayıtlı taşıtlar gümrük vergilerinden tam muafiyet suretiyle geçici ithal rejimine tabi tutulur.</a:t>
            </a:r>
          </a:p>
          <a:p>
            <a:pPr marL="0" indent="0">
              <a:buNone/>
            </a:pPr>
            <a:r>
              <a:rPr lang="tr-TR"/>
              <a:t> </a:t>
            </a:r>
            <a:r>
              <a:rPr lang="tr-TR" smtClean="0"/>
              <a:t></a:t>
            </a:r>
            <a:r>
              <a:rPr lang="tr-TR"/>
              <a:t>	Kara taşıtları</a:t>
            </a:r>
          </a:p>
          <a:p>
            <a:pPr marL="0" indent="0">
              <a:buNone/>
            </a:pPr>
            <a:r>
              <a:rPr lang="tr-TR" smtClean="0"/>
              <a:t>	•</a:t>
            </a:r>
            <a:r>
              <a:rPr lang="tr-TR"/>
              <a:t>	Ticari kullanıma mahsus kara taşıtları</a:t>
            </a:r>
          </a:p>
          <a:p>
            <a:pPr marL="0" indent="0">
              <a:buNone/>
            </a:pPr>
            <a:r>
              <a:rPr lang="tr-TR" smtClean="0"/>
              <a:t>	•</a:t>
            </a:r>
            <a:r>
              <a:rPr lang="tr-TR"/>
              <a:t>	Özel kullanıma mahsus kara taşıtları</a:t>
            </a:r>
          </a:p>
          <a:p>
            <a:pPr marL="0" indent="0">
              <a:buNone/>
            </a:pPr>
            <a:r>
              <a:rPr lang="tr-TR" smtClean="0"/>
              <a:t>	•</a:t>
            </a:r>
            <a:r>
              <a:rPr lang="tr-TR"/>
              <a:t>	Binek ve yük hayvanları</a:t>
            </a:r>
          </a:p>
          <a:p>
            <a:pPr marL="0" indent="0">
              <a:buNone/>
            </a:pPr>
            <a:r>
              <a:rPr lang="tr-TR"/>
              <a:t>	Diğer taşıtlar</a:t>
            </a:r>
          </a:p>
          <a:p>
            <a:pPr marL="0" indent="0">
              <a:buNone/>
            </a:pPr>
            <a:r>
              <a:rPr lang="tr-TR" smtClean="0"/>
              <a:t>	•</a:t>
            </a:r>
            <a:r>
              <a:rPr lang="tr-TR"/>
              <a:t>	Demir yolu taşıtları</a:t>
            </a:r>
          </a:p>
          <a:p>
            <a:pPr marL="0" indent="0">
              <a:buNone/>
            </a:pPr>
            <a:r>
              <a:rPr lang="tr-TR" smtClean="0"/>
              <a:t>	•</a:t>
            </a:r>
            <a:r>
              <a:rPr lang="tr-TR"/>
              <a:t>	Hava taşıtları</a:t>
            </a:r>
          </a:p>
          <a:p>
            <a:pPr marL="0" indent="0">
              <a:buNone/>
            </a:pPr>
            <a:r>
              <a:rPr lang="tr-TR" smtClean="0"/>
              <a:t>		o</a:t>
            </a:r>
            <a:r>
              <a:rPr lang="tr-TR"/>
              <a:t>	Ticari kullanıma mahsus hava taşıtları</a:t>
            </a:r>
          </a:p>
          <a:p>
            <a:pPr marL="0" indent="0">
              <a:buNone/>
            </a:pPr>
            <a:r>
              <a:rPr lang="tr-TR" smtClean="0"/>
              <a:t>		o</a:t>
            </a:r>
            <a:r>
              <a:rPr lang="tr-TR"/>
              <a:t>	Özel kullanıma mahsus hava taşıtları</a:t>
            </a:r>
          </a:p>
          <a:p>
            <a:pPr marL="0" indent="0">
              <a:buNone/>
            </a:pPr>
            <a:r>
              <a:rPr lang="tr-TR" smtClean="0"/>
              <a:t>	•</a:t>
            </a:r>
            <a:r>
              <a:rPr lang="tr-TR"/>
              <a:t>	Deniz ve iç su yolları taşıtları</a:t>
            </a:r>
          </a:p>
          <a:p>
            <a:pPr marL="0" indent="0">
              <a:buNone/>
            </a:pPr>
            <a:r>
              <a:rPr lang="tr-TR" smtClean="0"/>
              <a:t>		o</a:t>
            </a:r>
            <a:r>
              <a:rPr lang="tr-TR"/>
              <a:t>	Ticari kullanıma mahsus deniz ve iç su yolları taşıtları</a:t>
            </a:r>
          </a:p>
          <a:p>
            <a:pPr marL="0" indent="0">
              <a:buNone/>
            </a:pPr>
            <a:r>
              <a:rPr lang="tr-TR" smtClean="0"/>
              <a:t>		o</a:t>
            </a:r>
            <a:r>
              <a:rPr lang="tr-TR"/>
              <a:t>	Özel kullanıma mahsus deniz ve iç su yolları taşıtları</a:t>
            </a:r>
          </a:p>
          <a:p>
            <a:pPr marL="0" indent="0">
              <a:buNone/>
            </a:pPr>
            <a:r>
              <a:rPr lang="tr-TR" smtClean="0"/>
              <a:t>	•</a:t>
            </a:r>
            <a:r>
              <a:rPr lang="tr-TR"/>
              <a:t>	Konteynerler</a:t>
            </a:r>
          </a:p>
          <a:p>
            <a:pPr marL="0" indent="0">
              <a:buNone/>
            </a:pPr>
            <a:r>
              <a:rPr lang="tr-TR" smtClean="0"/>
              <a:t>	•</a:t>
            </a:r>
            <a:r>
              <a:rPr lang="tr-TR"/>
              <a:t>	Paletler</a:t>
            </a:r>
          </a:p>
          <a:p>
            <a:pPr marL="0" indent="0">
              <a:buNone/>
            </a:pPr>
            <a:endParaRPr lang="tr-TR"/>
          </a:p>
        </p:txBody>
      </p:sp>
    </p:spTree>
    <p:extLst>
      <p:ext uri="{BB962C8B-B14F-4D97-AF65-F5344CB8AC3E}">
        <p14:creationId xmlns:p14="http://schemas.microsoft.com/office/powerpoint/2010/main" val="1707017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628800"/>
            <a:ext cx="8856984" cy="4391000"/>
          </a:xfrm>
        </p:spPr>
        <p:txBody>
          <a:bodyPr/>
          <a:lstStyle/>
          <a:p>
            <a:pPr marL="0" indent="0">
              <a:buNone/>
            </a:pPr>
            <a:r>
              <a:rPr lang="tr-TR" b="1"/>
              <a:t>2.7.9.1.	Taşıtlar İçin Rejimi Kullanma İzni</a:t>
            </a:r>
          </a:p>
          <a:p>
            <a:pPr marL="0" indent="0">
              <a:buNone/>
            </a:pPr>
            <a:endParaRPr lang="tr-TR"/>
          </a:p>
          <a:p>
            <a:pPr marL="0" indent="0">
              <a:buNone/>
            </a:pPr>
            <a:r>
              <a:rPr lang="tr-TR" smtClean="0"/>
              <a:t>	Taşıtların </a:t>
            </a:r>
            <a:r>
              <a:rPr lang="tr-TR"/>
              <a:t>geçici ithalat rejimine girişi, yazılı başvuru ve başka bir izne gerek olmaksızın 462. maddede belirtilen belgelerle yapılır.</a:t>
            </a:r>
          </a:p>
          <a:p>
            <a:pPr marL="0" indent="0">
              <a:buNone/>
            </a:pPr>
            <a:endParaRPr lang="tr-TR"/>
          </a:p>
          <a:p>
            <a:pPr marL="0" indent="0">
              <a:buNone/>
            </a:pPr>
            <a:r>
              <a:rPr lang="tr-TR" smtClean="0"/>
              <a:t>	Yukarıdaki </a:t>
            </a:r>
            <a:r>
              <a:rPr lang="tr-TR"/>
              <a:t>maddelerde belirtilen belgeler gümrük idareleri tarafından geçici ithal izin başvurusu olarak kabul edilir.</a:t>
            </a:r>
          </a:p>
          <a:p>
            <a:pPr marL="0" indent="0">
              <a:buNone/>
            </a:pPr>
            <a:endParaRPr lang="tr-TR"/>
          </a:p>
        </p:txBody>
      </p:sp>
    </p:spTree>
    <p:extLst>
      <p:ext uri="{BB962C8B-B14F-4D97-AF65-F5344CB8AC3E}">
        <p14:creationId xmlns:p14="http://schemas.microsoft.com/office/powerpoint/2010/main" val="24416723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a:bodyPr>
          <a:lstStyle/>
          <a:p>
            <a:pPr marL="0" indent="0">
              <a:buNone/>
            </a:pPr>
            <a:r>
              <a:rPr lang="tr-TR" b="1"/>
              <a:t>2.7.9.2.	Konteyner ve Paletler İçin Rejimi Kullanma İzni</a:t>
            </a:r>
          </a:p>
          <a:p>
            <a:pPr marL="0" indent="0">
              <a:buNone/>
            </a:pPr>
            <a:r>
              <a:rPr lang="tr-TR" smtClean="0"/>
              <a:t>	İthalat </a:t>
            </a:r>
            <a:r>
              <a:rPr lang="tr-TR"/>
              <a:t>vergilerinden tam muafiyet suretiyle geçici ithalat rejiminden yararlandırılacak paletler için 419. maddede belirtilen geçici ithalat rejimi izin talep formu  doldurularak gerekli belgelerle birlikte izin hak sahibi veya temsilcisi tarafından ilgili gümrük idaresine müracaat edilir.</a:t>
            </a:r>
          </a:p>
          <a:p>
            <a:pPr marL="0" indent="0">
              <a:buNone/>
            </a:pPr>
            <a:r>
              <a:rPr lang="tr-TR" smtClean="0"/>
              <a:t>	Konteynerlerle </a:t>
            </a:r>
            <a:r>
              <a:rPr lang="tr-TR"/>
              <a:t>ilgili işlemler ise 1972 Konteynerlerle İlgili Gümrük Sözleşmesinin Uygulanmasına Dair Yönetmelik hükümleri doğrultusunda yapılır</a:t>
            </a:r>
            <a:r>
              <a:rPr lang="tr-TR" smtClean="0"/>
              <a:t>.</a:t>
            </a:r>
          </a:p>
          <a:p>
            <a:pPr marL="0" indent="0">
              <a:buNone/>
            </a:pPr>
            <a:endParaRPr lang="tr-TR"/>
          </a:p>
          <a:p>
            <a:pPr marL="0" indent="0">
              <a:buNone/>
            </a:pPr>
            <a:r>
              <a:rPr lang="tr-TR" b="1"/>
              <a:t>2.7.9.3.	Rejimin Kapatılması</a:t>
            </a:r>
          </a:p>
          <a:p>
            <a:pPr marL="0" indent="0">
              <a:buNone/>
            </a:pPr>
            <a:r>
              <a:rPr lang="tr-TR" smtClean="0"/>
              <a:t>	Onarım </a:t>
            </a:r>
            <a:r>
              <a:rPr lang="tr-TR"/>
              <a:t>ve bakım sonrasında değiştirilen parçalar ile arızalı veya bozuk olduğu anlaşılan yeni yedek parçalara ait geçici ithalat işlemleri, izin veren gümrükçe başka onaylanmış bir işleme veya kullanıma tabi tutulmak suretiyle kapatılır.</a:t>
            </a:r>
          </a:p>
          <a:p>
            <a:pPr marL="0" indent="0">
              <a:buNone/>
            </a:pPr>
            <a:endParaRPr lang="tr-TR"/>
          </a:p>
          <a:p>
            <a:pPr marL="0" indent="0">
              <a:buNone/>
            </a:pPr>
            <a:endParaRPr lang="tr-TR" smtClean="0"/>
          </a:p>
          <a:p>
            <a:endParaRPr lang="tr-TR"/>
          </a:p>
        </p:txBody>
      </p:sp>
    </p:spTree>
    <p:extLst>
      <p:ext uri="{BB962C8B-B14F-4D97-AF65-F5344CB8AC3E}">
        <p14:creationId xmlns:p14="http://schemas.microsoft.com/office/powerpoint/2010/main" val="19690771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08712"/>
          </a:xfrm>
        </p:spPr>
        <p:txBody>
          <a:bodyPr>
            <a:normAutofit/>
          </a:bodyPr>
          <a:lstStyle/>
          <a:p>
            <a:pPr marL="0" indent="0">
              <a:buNone/>
            </a:pPr>
            <a:r>
              <a:rPr lang="tr-TR" b="1"/>
              <a:t>2.7.10.	İthalatta Kullanılan Belgeler</a:t>
            </a:r>
          </a:p>
          <a:p>
            <a:pPr marL="0" indent="0">
              <a:buNone/>
            </a:pPr>
            <a:r>
              <a:rPr lang="tr-TR" smtClean="0"/>
              <a:t></a:t>
            </a:r>
            <a:r>
              <a:rPr lang="tr-TR"/>
              <a:t>	Taşıma belgeleri</a:t>
            </a:r>
          </a:p>
          <a:p>
            <a:pPr marL="0" indent="0">
              <a:buNone/>
            </a:pPr>
            <a:r>
              <a:rPr lang="tr-TR" smtClean="0"/>
              <a:t>	•</a:t>
            </a:r>
            <a:r>
              <a:rPr lang="tr-TR"/>
              <a:t>	Deniz konşimentosu (bill of loading)</a:t>
            </a:r>
          </a:p>
          <a:p>
            <a:pPr marL="0" indent="0">
              <a:buNone/>
            </a:pPr>
            <a:r>
              <a:rPr lang="tr-TR" smtClean="0"/>
              <a:t>	•</a:t>
            </a:r>
            <a:r>
              <a:rPr lang="tr-TR"/>
              <a:t>	Kara konşimentosu (CMR</a:t>
            </a:r>
            <a:r>
              <a:rPr lang="tr-TR" smtClean="0"/>
              <a:t>)</a:t>
            </a:r>
          </a:p>
          <a:p>
            <a:pPr marL="0" indent="0">
              <a:buNone/>
            </a:pPr>
            <a:r>
              <a:rPr lang="tr-TR" smtClean="0"/>
              <a:t>	•	Hava </a:t>
            </a:r>
            <a:r>
              <a:rPr lang="tr-TR"/>
              <a:t>konşimentosu (air waybill</a:t>
            </a:r>
            <a:r>
              <a:rPr lang="tr-TR" smtClean="0"/>
              <a:t>)</a:t>
            </a:r>
          </a:p>
          <a:p>
            <a:pPr marL="0" indent="0">
              <a:buNone/>
            </a:pPr>
            <a:r>
              <a:rPr lang="tr-TR" smtClean="0"/>
              <a:t>	•</a:t>
            </a:r>
            <a:r>
              <a:rPr lang="tr-TR"/>
              <a:t>	Tren konşimentosu (CIM/CIV</a:t>
            </a:r>
            <a:r>
              <a:rPr lang="tr-TR" smtClean="0"/>
              <a:t>)</a:t>
            </a:r>
          </a:p>
          <a:p>
            <a:pPr marL="0" indent="0">
              <a:buNone/>
            </a:pPr>
            <a:r>
              <a:rPr lang="tr-TR"/>
              <a:t>	Fatura					FORM-A belgesi</a:t>
            </a:r>
          </a:p>
          <a:p>
            <a:pPr marL="0" indent="0">
              <a:buNone/>
            </a:pPr>
            <a:r>
              <a:rPr lang="tr-TR"/>
              <a:t>	Ayrıntılı fatura				Banka dekontu</a:t>
            </a:r>
          </a:p>
          <a:p>
            <a:pPr marL="0" indent="0">
              <a:buNone/>
            </a:pPr>
            <a:r>
              <a:rPr lang="tr-TR"/>
              <a:t>	Çeki </a:t>
            </a:r>
            <a:r>
              <a:rPr lang="tr-TR" smtClean="0"/>
              <a:t>listesi			</a:t>
            </a:r>
            <a:r>
              <a:rPr lang="tr-TR"/>
              <a:t>	Menşe şahadetnamesi </a:t>
            </a:r>
          </a:p>
          <a:p>
            <a:pPr marL="0" indent="0">
              <a:buNone/>
            </a:pPr>
            <a:r>
              <a:rPr lang="tr-TR"/>
              <a:t>	Sigorta poliçesi		</a:t>
            </a:r>
            <a:r>
              <a:rPr lang="tr-TR" smtClean="0"/>
              <a:t>	</a:t>
            </a:r>
            <a:r>
              <a:rPr lang="tr-TR"/>
              <a:t>	Navlun </a:t>
            </a:r>
            <a:r>
              <a:rPr lang="tr-TR" smtClean="0"/>
              <a:t>faturası</a:t>
            </a:r>
          </a:p>
          <a:p>
            <a:pPr marL="0" indent="0">
              <a:buNone/>
            </a:pPr>
            <a:r>
              <a:rPr lang="tr-TR"/>
              <a:t>	Kıymet bildirim </a:t>
            </a:r>
            <a:r>
              <a:rPr lang="tr-TR" smtClean="0"/>
              <a:t>formu	</a:t>
            </a:r>
            <a:r>
              <a:rPr lang="tr-TR"/>
              <a:t>	İmalatçı belgesi </a:t>
            </a:r>
          </a:p>
          <a:p>
            <a:pPr marL="0" indent="0">
              <a:buNone/>
            </a:pPr>
            <a:r>
              <a:rPr lang="tr-TR"/>
              <a:t>	ATR belgesi	</a:t>
            </a:r>
            <a:r>
              <a:rPr lang="tr-TR" smtClean="0"/>
              <a:t>		</a:t>
            </a:r>
            <a:r>
              <a:rPr lang="tr-TR"/>
              <a:t>	Kota belgesi</a:t>
            </a:r>
          </a:p>
          <a:p>
            <a:pPr marL="0" indent="0">
              <a:buNone/>
            </a:pPr>
            <a:r>
              <a:rPr lang="tr-TR"/>
              <a:t>	EUR-1 belgesi		</a:t>
            </a:r>
            <a:r>
              <a:rPr lang="tr-TR" smtClean="0"/>
              <a:t>	</a:t>
            </a:r>
            <a:r>
              <a:rPr lang="tr-TR"/>
              <a:t>	Gözetim belgesi</a:t>
            </a:r>
          </a:p>
          <a:p>
            <a:pPr marL="0" indent="0">
              <a:buNone/>
            </a:pPr>
            <a:endParaRPr lang="tr-TR"/>
          </a:p>
        </p:txBody>
      </p:sp>
    </p:spTree>
    <p:extLst>
      <p:ext uri="{BB962C8B-B14F-4D97-AF65-F5344CB8AC3E}">
        <p14:creationId xmlns:p14="http://schemas.microsoft.com/office/powerpoint/2010/main" val="10420172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784976" cy="6480720"/>
          </a:xfrm>
        </p:spPr>
        <p:txBody>
          <a:bodyPr>
            <a:normAutofit/>
          </a:bodyPr>
          <a:lstStyle/>
          <a:p>
            <a:pPr marL="0" indent="0">
              <a:buNone/>
            </a:pPr>
            <a:r>
              <a:rPr lang="tr-TR" b="1"/>
              <a:t>2.8.	Hariçte İşleme Rejimi</a:t>
            </a:r>
          </a:p>
          <a:p>
            <a:pPr marL="0" indent="0">
              <a:buNone/>
            </a:pPr>
            <a:r>
              <a:rPr lang="tr-TR" smtClean="0"/>
              <a:t>	Hariçte </a:t>
            </a:r>
            <a:r>
              <a:rPr lang="tr-TR"/>
              <a:t>işleme rejimi; serbest dolaşımdaki eşyanın daha ileri bir safhada işlenmek, tamir edilmek veya yenilenmek üzere geçici olarak Türkiye gümrük bölgesi dışına veya serbest bölgelere ihraç edilmesi ve bu işleme faaliyetleri sonucunda elde edilen ürünlerin tam veya kısmi muafiyet uygulanarak serbest dolaşıma girmesi koşullarını düzenleyen rejimdir.</a:t>
            </a:r>
          </a:p>
          <a:p>
            <a:pPr marL="0" indent="0">
              <a:buNone/>
            </a:pPr>
            <a:endParaRPr lang="tr-TR"/>
          </a:p>
          <a:p>
            <a:pPr marL="0" indent="0">
              <a:buNone/>
            </a:pPr>
            <a:r>
              <a:rPr lang="tr-TR" smtClean="0"/>
              <a:t>	Söz </a:t>
            </a:r>
            <a:r>
              <a:rPr lang="tr-TR"/>
              <a:t>konusu tanımdan hareketle hariçte işleme rejiminin, üretim maliyetlerini azaltarak rekabet güçlerini arttırmak isteyen üreticilerin, Türkiye gümrük bölgesi dışında yaptıkları işleme faaliyetleridir.</a:t>
            </a:r>
          </a:p>
          <a:p>
            <a:pPr marL="0" indent="0">
              <a:buNone/>
            </a:pPr>
            <a:endParaRPr lang="tr-TR"/>
          </a:p>
        </p:txBody>
      </p:sp>
    </p:spTree>
    <p:extLst>
      <p:ext uri="{BB962C8B-B14F-4D97-AF65-F5344CB8AC3E}">
        <p14:creationId xmlns:p14="http://schemas.microsoft.com/office/powerpoint/2010/main" val="26594614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669360"/>
          </a:xfrm>
        </p:spPr>
        <p:txBody>
          <a:bodyPr>
            <a:normAutofit/>
          </a:bodyPr>
          <a:lstStyle/>
          <a:p>
            <a:pPr marL="0" indent="0">
              <a:buNone/>
            </a:pPr>
            <a:r>
              <a:rPr lang="tr-TR" b="1"/>
              <a:t>2.8.1.	Hariçte İşleme Rejimi İle İlgili Terimler</a:t>
            </a:r>
          </a:p>
          <a:p>
            <a:pPr marL="0" indent="0">
              <a:buNone/>
            </a:pPr>
            <a:r>
              <a:rPr lang="tr-TR"/>
              <a:t>	Geçici ihracat eşyası: Hariçte işleme rejimi kapsamında geçici süreyle yurt dışına çıkarılan eşyadır.</a:t>
            </a:r>
          </a:p>
          <a:p>
            <a:pPr marL="0" indent="0">
              <a:buNone/>
            </a:pPr>
            <a:r>
              <a:rPr lang="tr-TR"/>
              <a:t>	İşleme faaliyetleri: Eşyanın işçiliğe tabi tutulması, işlenmesi, yenilenmesi veya tamir edilmesidir.</a:t>
            </a:r>
          </a:p>
          <a:p>
            <a:pPr marL="0" indent="0">
              <a:buNone/>
            </a:pPr>
            <a:r>
              <a:rPr lang="tr-TR"/>
              <a:t>	İşlem görmüş ürün: İşleme faaliyetleri sonucunda elde edilen ürünlerdir.</a:t>
            </a:r>
          </a:p>
          <a:p>
            <a:pPr marL="0" indent="0">
              <a:buNone/>
            </a:pPr>
            <a:r>
              <a:rPr lang="tr-TR"/>
              <a:t>	İşlem görmüş asıl ürün: İşleme faaliyetleri sonucunda elde edilen asli nitelikteki ürünlerdir.</a:t>
            </a:r>
          </a:p>
          <a:p>
            <a:pPr marL="0" indent="0">
              <a:buNone/>
            </a:pPr>
            <a:r>
              <a:rPr lang="tr-TR"/>
              <a:t>	İşlem görmüş ikincil ürün: İşleme faaliyetleri sonucunda zorunlu olarak ortaya çıkan işlem görmüş ürün dışındaki asıl ürünlerdir.</a:t>
            </a:r>
          </a:p>
          <a:p>
            <a:pPr marL="0" indent="0">
              <a:buNone/>
            </a:pPr>
            <a:r>
              <a:rPr lang="tr-TR"/>
              <a:t>	Değişmemiş eşya: Herhangi bir işleme faaliyetine tabi tutulmadan tekrar ithal edilen geçici ihracat eşyasıdır.</a:t>
            </a:r>
          </a:p>
          <a:p>
            <a:pPr marL="0" indent="0">
              <a:buNone/>
            </a:pPr>
            <a:endParaRPr lang="tr-TR"/>
          </a:p>
        </p:txBody>
      </p:sp>
    </p:spTree>
    <p:extLst>
      <p:ext uri="{BB962C8B-B14F-4D97-AF65-F5344CB8AC3E}">
        <p14:creationId xmlns:p14="http://schemas.microsoft.com/office/powerpoint/2010/main" val="34091346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92500"/>
          </a:bodyPr>
          <a:lstStyle/>
          <a:p>
            <a:pPr marL="0" indent="0">
              <a:buNone/>
            </a:pPr>
            <a:r>
              <a:rPr lang="tr-TR"/>
              <a:t>	Verimlilik oranı: Belirli miktardaki geçici ihracat eşyasının işlem görmüş ürünler içindeki miktarı veya yüzde oranıdır.</a:t>
            </a:r>
          </a:p>
          <a:p>
            <a:pPr marL="0" indent="0">
              <a:buNone/>
            </a:pPr>
            <a:r>
              <a:rPr lang="tr-TR"/>
              <a:t>	Miktar ölçme yöntemi: Geçici ihracat eşyasının işlenmesi sırasında bünyesine giren çeşitli eşyanın miktarını esas alan hesaplama yöntemidir.</a:t>
            </a:r>
          </a:p>
          <a:p>
            <a:pPr marL="0" indent="0">
              <a:buNone/>
            </a:pPr>
            <a:r>
              <a:rPr lang="tr-TR"/>
              <a:t>	Kıymet ölçme yöntemi: Geçici ihracat eşyasının işlenmesi sırasında bünyesine giren çeşitli eşyanın kıymetini esas alan hesaplama yöntemidir.</a:t>
            </a:r>
          </a:p>
          <a:p>
            <a:pPr marL="0" indent="0">
              <a:buNone/>
            </a:pPr>
            <a:r>
              <a:rPr lang="tr-TR"/>
              <a:t>	Önceden ithalat: Geçici ihracat eşyasının ihracından önce teminat alınmak koşuluyla yerine geçecek aynı nitelikteki eşyanın ithalidir.</a:t>
            </a:r>
          </a:p>
          <a:p>
            <a:pPr marL="0" indent="0">
              <a:buNone/>
            </a:pPr>
            <a:r>
              <a:rPr lang="tr-TR"/>
              <a:t>	Standart değişim sistemi: Geçici ihracat eşyasının yerine kullanılmak üzere ikame ürünle değiştirilmesi usulüdür.</a:t>
            </a:r>
          </a:p>
          <a:p>
            <a:pPr marL="0" indent="0">
              <a:buNone/>
            </a:pPr>
            <a:r>
              <a:rPr lang="tr-TR"/>
              <a:t>	İkame ürün: Geçici ihracat eşyasının yerine kullanılmak üzere getirilen  yabancı menşeli eşyadır.</a:t>
            </a:r>
          </a:p>
          <a:p>
            <a:pPr marL="0" indent="0">
              <a:buNone/>
            </a:pPr>
            <a:r>
              <a:rPr lang="tr-TR"/>
              <a:t>	Üçgen trafik: İşlem görmüş ürünlerin ithal işlemlerinin geçici ihracat eşyasının ihraç edildiği gümrük idaresinden başka bir gümrük idaresince yerine  getirilmesi usulüdür.</a:t>
            </a:r>
          </a:p>
          <a:p>
            <a:pPr marL="0" indent="0">
              <a:buNone/>
            </a:pPr>
            <a:endParaRPr lang="tr-TR"/>
          </a:p>
        </p:txBody>
      </p:sp>
    </p:spTree>
    <p:extLst>
      <p:ext uri="{BB962C8B-B14F-4D97-AF65-F5344CB8AC3E}">
        <p14:creationId xmlns:p14="http://schemas.microsoft.com/office/powerpoint/2010/main" val="39145526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lnSpcReduction="10000"/>
          </a:bodyPr>
          <a:lstStyle/>
          <a:p>
            <a:pPr marL="0" indent="0">
              <a:buNone/>
            </a:pPr>
            <a:r>
              <a:rPr lang="tr-TR"/>
              <a:t>	Düşüm yapılacak tutar: Geçici ihracat eşyasına en son işleme faaliyetine tabi tutulduğu ülkeden getirilerek Türkiye gümrük bölgesinde serbest dolaşıma girişi tarihinde uygulanacak gümrük vergileri tutarıdır.</a:t>
            </a:r>
          </a:p>
          <a:p>
            <a:pPr marL="0" indent="0">
              <a:buNone/>
            </a:pPr>
            <a:r>
              <a:rPr lang="tr-TR"/>
              <a:t>	Navlun ve sigorta giderleri: Satın alma komisyonu dışındaki komisyon ve tellaliye, geçici ihracat eşyasına dâhil olmayan konteynerlerin giderleri, iş gücü ve malzeme dâhil olmak üzere ambalajlama giderleri, eşya nakliyesi sırasında ortaya çıkan işlemlerden doğan masraflar, eşyanın yüklenmesi, nakliyesi ve sigortalanmasından doğan giderlerdir.</a:t>
            </a:r>
          </a:p>
          <a:p>
            <a:pPr marL="0" indent="0">
              <a:buNone/>
            </a:pPr>
            <a:r>
              <a:rPr lang="tr-TR"/>
              <a:t>	Üçüncü ülke: Avrupa Topluluğuna üye ülkeler dışındaki ülkeleri kapsar.</a:t>
            </a:r>
          </a:p>
          <a:p>
            <a:pPr marL="0" indent="0">
              <a:buNone/>
            </a:pPr>
            <a:r>
              <a:rPr lang="tr-TR"/>
              <a:t>	Topluluk: Avrupa Topluluğu</a:t>
            </a:r>
          </a:p>
          <a:p>
            <a:pPr marL="0" indent="0">
              <a:buNone/>
            </a:pPr>
            <a:r>
              <a:rPr lang="tr-TR"/>
              <a:t>	INF 2 bilgi formu: Hariçte işleme rejimi kapsamında üçgen trafik kullanımına izin veren gümrük idaresi tarafından düzenlenen ve Gümrük Birliği Gümrük Bölgesinin bir parçasından geçici olarak ihraç edilerek üçüncü ülkede işlem görmüş ürünlerin, Gümrük Birliği Gümrük Bölgesinin diğer parçasında kısmi veya tam gümrük vergisi </a:t>
            </a:r>
          </a:p>
        </p:txBody>
      </p:sp>
    </p:spTree>
    <p:extLst>
      <p:ext uri="{BB962C8B-B14F-4D97-AF65-F5344CB8AC3E}">
        <p14:creationId xmlns:p14="http://schemas.microsoft.com/office/powerpoint/2010/main" val="39110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a:bodyPr>
          <a:lstStyle/>
          <a:p>
            <a:pPr marL="0" indent="0">
              <a:buNone/>
            </a:pPr>
            <a:endParaRPr lang="tr-TR" smtClean="0"/>
          </a:p>
          <a:p>
            <a:pPr marL="0" indent="0">
              <a:buNone/>
            </a:pPr>
            <a:r>
              <a:rPr lang="tr-TR" smtClean="0"/>
              <a:t></a:t>
            </a:r>
            <a:r>
              <a:rPr lang="tr-TR"/>
              <a:t>	Gümrük statüsü: Eşyanın TCGB’de serbest dolaşıma girmiş olup olmadığı yönünden durumunu ifade eder.</a:t>
            </a:r>
          </a:p>
          <a:p>
            <a:pPr marL="0" indent="0">
              <a:buNone/>
            </a:pPr>
            <a:r>
              <a:rPr lang="tr-TR"/>
              <a:t>	Ticaret politikası önlemleri (TPÖ): Gözetim veya korunma önlemleri, miktar kısıtlamaları ve ithalat veya ihracat yasaklamaları gibi eşyanın ithal ve ihracı ile ilgili hükümlerle belirlenmiş tarife dışı önlemleri ifade eder.</a:t>
            </a:r>
          </a:p>
          <a:p>
            <a:pPr marL="0" indent="0">
              <a:buNone/>
            </a:pPr>
            <a:r>
              <a:rPr lang="tr-TR"/>
              <a:t>	Karar: Bağlayıcı tarife ve menşe bilgileri de dâhil olmak üzere gümrük idaresinin gümrük mevzuatı ile ilgili olarak belirli bir konuda bir veya daha fazla kişi üzerinde hukuki sonuç doğuracak idari tasarrufunu ifade eder.</a:t>
            </a:r>
          </a:p>
          <a:p>
            <a:pPr marL="0" indent="0">
              <a:buNone/>
            </a:pPr>
            <a:r>
              <a:rPr lang="tr-TR"/>
              <a:t>	Eşya: Her türlü madde, ürün ve değerdir.</a:t>
            </a:r>
          </a:p>
          <a:p>
            <a:pPr marL="0" indent="0">
              <a:buNone/>
            </a:pPr>
            <a:endParaRPr lang="tr-TR"/>
          </a:p>
        </p:txBody>
      </p:sp>
    </p:spTree>
    <p:extLst>
      <p:ext uri="{BB962C8B-B14F-4D97-AF65-F5344CB8AC3E}">
        <p14:creationId xmlns:p14="http://schemas.microsoft.com/office/powerpoint/2010/main" val="37447736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332656"/>
            <a:ext cx="8712968" cy="6336704"/>
          </a:xfrm>
        </p:spPr>
        <p:txBody>
          <a:bodyPr>
            <a:normAutofit/>
          </a:bodyPr>
          <a:lstStyle/>
          <a:p>
            <a:pPr marL="0" indent="0">
              <a:buNone/>
            </a:pPr>
            <a:r>
              <a:rPr lang="tr-TR" b="1"/>
              <a:t>2.8.2.	Hariçte İşleme Rejimi Uygulanmayacak Hâller</a:t>
            </a:r>
          </a:p>
          <a:p>
            <a:pPr marL="0" indent="0">
              <a:buNone/>
            </a:pPr>
            <a:r>
              <a:rPr lang="tr-TR"/>
              <a:t>Hariçte işleme rejimi;</a:t>
            </a:r>
          </a:p>
          <a:p>
            <a:pPr marL="0" indent="0">
              <a:buNone/>
            </a:pPr>
            <a:r>
              <a:rPr lang="tr-TR"/>
              <a:t>	İhracı, ödenmiş ithalat vergilerinin geri verilmesine veya teminata bağlanmış ithalat vergilerinin kaldırılmasına yol açan,</a:t>
            </a:r>
          </a:p>
          <a:p>
            <a:pPr marL="0" indent="0">
              <a:buNone/>
            </a:pPr>
            <a:r>
              <a:rPr lang="tr-TR"/>
              <a:t>	İhracından önce nihai kullanımları nedeniyle tam muafiyet suretiyle serbest dolaşıma giren ve bu muafiyetin tanınması için gerekli koşulları taşımaya devam eden,</a:t>
            </a:r>
          </a:p>
          <a:p>
            <a:pPr marL="0" indent="0">
              <a:buNone/>
            </a:pPr>
            <a:r>
              <a:rPr lang="tr-TR"/>
              <a:t>	İhracı, ihracat vergi iadesini gerektiren veya ihracı nedeniyle tarım politikası çerçevesinde vergi iadesi dışında bir mali avantaj sağlanan serbest dolaşımdaki eşya için uygulanmaz.</a:t>
            </a:r>
          </a:p>
          <a:p>
            <a:pPr marL="0" indent="0">
              <a:buNone/>
            </a:pPr>
            <a:endParaRPr lang="tr-TR"/>
          </a:p>
        </p:txBody>
      </p:sp>
    </p:spTree>
    <p:extLst>
      <p:ext uri="{BB962C8B-B14F-4D97-AF65-F5344CB8AC3E}">
        <p14:creationId xmlns:p14="http://schemas.microsoft.com/office/powerpoint/2010/main" val="19108045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856984" cy="6624736"/>
          </a:xfrm>
        </p:spPr>
        <p:txBody>
          <a:bodyPr>
            <a:normAutofit fontScale="92500"/>
          </a:bodyPr>
          <a:lstStyle/>
          <a:p>
            <a:pPr marL="0" indent="0">
              <a:buNone/>
            </a:pPr>
            <a:r>
              <a:rPr lang="tr-TR" b="1"/>
              <a:t>2.8.3.	İzin Başvurusu ve HİİB Alma</a:t>
            </a:r>
          </a:p>
          <a:p>
            <a:pPr marL="0" indent="0">
              <a:buNone/>
            </a:pPr>
            <a:r>
              <a:rPr lang="tr-TR"/>
              <a:t>Hariçte işleme izni, talep üzerine işleme faaliyetini yaptıracak kişiye verilebilir</a:t>
            </a:r>
            <a:r>
              <a:rPr lang="tr-TR" smtClean="0"/>
              <a:t>.</a:t>
            </a:r>
            <a:endParaRPr lang="tr-TR"/>
          </a:p>
          <a:p>
            <a:pPr marL="0" indent="0">
              <a:buNone/>
            </a:pPr>
            <a:r>
              <a:rPr lang="tr-TR" smtClean="0"/>
              <a:t>	Hariçte </a:t>
            </a:r>
            <a:r>
              <a:rPr lang="tr-TR"/>
              <a:t>işleme izni; Türkiye gümrük bölgesinde yerleşik kişilere, işlem görmüş ürünlerin geçici ihracat eşyasının işlenmesi sonucu elde edilebilir olduğu ve  talep edilen iznin Türkiye'deki üreticilerin temel ekonomik çıkarlarına ciddi bir zarar verecek durumda olmadığı hâllerde ihracatçı birlikleri genel sekreterliklerince verilir.</a:t>
            </a:r>
          </a:p>
          <a:p>
            <a:pPr marL="0" indent="0">
              <a:buNone/>
            </a:pPr>
            <a:r>
              <a:rPr lang="tr-TR" smtClean="0"/>
              <a:t>	Gümrük </a:t>
            </a:r>
            <a:r>
              <a:rPr lang="tr-TR"/>
              <a:t>idareleri, geçici ihracata konu eşyayı;</a:t>
            </a:r>
          </a:p>
          <a:p>
            <a:pPr marL="0" indent="0">
              <a:buNone/>
            </a:pPr>
            <a:r>
              <a:rPr lang="tr-TR"/>
              <a:t>	Eşya üzerindeki üretici tarafından konan özel işaret ve seri numaralarını,</a:t>
            </a:r>
          </a:p>
          <a:p>
            <a:pPr marL="0" indent="0">
              <a:buNone/>
            </a:pPr>
            <a:r>
              <a:rPr lang="tr-TR"/>
              <a:t>	Eşya üzerine tatbik edilmiş mühür veya etiketlerini,</a:t>
            </a:r>
          </a:p>
          <a:p>
            <a:pPr marL="0" indent="0">
              <a:buNone/>
            </a:pPr>
            <a:r>
              <a:rPr lang="tr-TR"/>
              <a:t>	Eşyanın numune veya teknik dokümanlarını,</a:t>
            </a:r>
          </a:p>
          <a:p>
            <a:pPr marL="0" indent="0">
              <a:buNone/>
            </a:pPr>
            <a:r>
              <a:rPr lang="tr-TR"/>
              <a:t>	Eşyanın analiz veya ekspertiz raporunu,</a:t>
            </a:r>
          </a:p>
          <a:p>
            <a:pPr marL="0" indent="0">
              <a:buNone/>
            </a:pPr>
            <a:r>
              <a:rPr lang="tr-TR"/>
              <a:t>	İşlem görmüş ürünlerin geçici ihraç eşyasından üretileceğini belgeleyen sözleşme, proforma fatura, fatura gibi belgeleri inceleyerek uygun bulması hâlinde, bunların geçici ihracına izin verir.</a:t>
            </a:r>
          </a:p>
          <a:p>
            <a:pPr marL="0" indent="0">
              <a:buNone/>
            </a:pPr>
            <a:endParaRPr lang="tr-TR"/>
          </a:p>
        </p:txBody>
      </p:sp>
    </p:spTree>
    <p:extLst>
      <p:ext uri="{BB962C8B-B14F-4D97-AF65-F5344CB8AC3E}">
        <p14:creationId xmlns:p14="http://schemas.microsoft.com/office/powerpoint/2010/main" val="20192659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92500" lnSpcReduction="10000"/>
          </a:bodyPr>
          <a:lstStyle/>
          <a:p>
            <a:pPr marL="0" indent="0">
              <a:buNone/>
            </a:pPr>
            <a:r>
              <a:rPr lang="tr-TR" b="1"/>
              <a:t>2.8.3.1.	Hariçte İşleme İzin Belgesi</a:t>
            </a:r>
          </a:p>
          <a:p>
            <a:pPr marL="0" indent="0">
              <a:buNone/>
            </a:pPr>
            <a:endParaRPr lang="tr-TR"/>
          </a:p>
          <a:p>
            <a:pPr marL="0" indent="0">
              <a:buNone/>
            </a:pPr>
            <a:r>
              <a:rPr lang="tr-TR" smtClean="0"/>
              <a:t>	Serbest </a:t>
            </a:r>
            <a:r>
              <a:rPr lang="tr-TR"/>
              <a:t>dolaşımda bulunan eşyanın daha ileri bir düzeyde işlem görmek üzere Türkiye gümrük bölgesi dışına veya serbest bölgelere geçici ihracına ve işlem görmüş ürün olarak ithaline imkân sağlayan Müsteşarlıkça düzenlenen belgeye denir.</a:t>
            </a:r>
          </a:p>
          <a:p>
            <a:pPr marL="0" indent="0">
              <a:buNone/>
            </a:pPr>
            <a:endParaRPr lang="tr-TR"/>
          </a:p>
          <a:p>
            <a:pPr marL="0" indent="0">
              <a:buNone/>
            </a:pPr>
            <a:r>
              <a:rPr lang="tr-TR" smtClean="0"/>
              <a:t>	Hariçte </a:t>
            </a:r>
            <a:r>
              <a:rPr lang="tr-TR"/>
              <a:t>işleme izin belgesi kapsamında işlenmek üzere üçüncü ülkelere gönderilen malların bilahare Türkiye'ye ithali sırasında alınması gereken vergilerin, bu ürünlerin üretimi yurt dışına gönderilen eşyanın aynı tarihte ithal edilmesi hâlinde uygulanacak gümrük vergilerine tekabül eden kısmına muafiyet uygulanmasını sağlar.</a:t>
            </a:r>
          </a:p>
          <a:p>
            <a:pPr marL="0" indent="0">
              <a:buNone/>
            </a:pPr>
            <a:endParaRPr lang="tr-TR"/>
          </a:p>
          <a:p>
            <a:pPr marL="0" indent="0">
              <a:buNone/>
            </a:pPr>
            <a:r>
              <a:rPr lang="tr-TR" smtClean="0"/>
              <a:t>	Hariçte </a:t>
            </a:r>
            <a:r>
              <a:rPr lang="tr-TR"/>
              <a:t>işleme izin belgesinin/hariçte işleme izninin süresi azami 12 aydır. Ayrıca ilgili firmanın gerekçeli talebi üzerine hariçte işleme izin belgesine belge orijinal süresinin 1/2’si oranında, hariçte işleme iznine ise 12 aya kadar ek süre verilebilir.</a:t>
            </a:r>
          </a:p>
          <a:p>
            <a:pPr marL="0" indent="0">
              <a:buNone/>
            </a:pPr>
            <a:endParaRPr lang="tr-TR"/>
          </a:p>
        </p:txBody>
      </p:sp>
    </p:spTree>
    <p:extLst>
      <p:ext uri="{BB962C8B-B14F-4D97-AF65-F5344CB8AC3E}">
        <p14:creationId xmlns:p14="http://schemas.microsoft.com/office/powerpoint/2010/main" val="33439159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96752"/>
            <a:ext cx="8784976" cy="4572000"/>
          </a:xfrm>
        </p:spPr>
        <p:txBody>
          <a:bodyPr/>
          <a:lstStyle/>
          <a:p>
            <a:pPr marL="0" indent="0">
              <a:buNone/>
            </a:pPr>
            <a:r>
              <a:rPr lang="tr-TR"/>
              <a:t>HİİB almak isteyen firmaların;</a:t>
            </a:r>
          </a:p>
          <a:p>
            <a:pPr marL="0" indent="0">
              <a:buNone/>
            </a:pPr>
            <a:r>
              <a:rPr lang="tr-TR"/>
              <a:t>	Dilekçe,</a:t>
            </a:r>
          </a:p>
          <a:p>
            <a:pPr marL="0" indent="0">
              <a:buNone/>
            </a:pPr>
            <a:r>
              <a:rPr lang="tr-TR"/>
              <a:t>	Proje formu,</a:t>
            </a:r>
          </a:p>
          <a:p>
            <a:pPr marL="0" indent="0">
              <a:buNone/>
            </a:pPr>
            <a:r>
              <a:rPr lang="tr-TR"/>
              <a:t>	Ham madde sarfiyat tablosu,</a:t>
            </a:r>
          </a:p>
          <a:p>
            <a:pPr marL="0" indent="0">
              <a:buNone/>
            </a:pPr>
            <a:r>
              <a:rPr lang="tr-TR"/>
              <a:t>	Ticaret sicili gazetesi,</a:t>
            </a:r>
          </a:p>
          <a:p>
            <a:pPr marL="0" indent="0">
              <a:buNone/>
            </a:pPr>
            <a:r>
              <a:rPr lang="tr-TR"/>
              <a:t>	İmza sirküleri,</a:t>
            </a:r>
          </a:p>
          <a:p>
            <a:pPr marL="0" indent="0">
              <a:buNone/>
            </a:pPr>
            <a:r>
              <a:rPr lang="tr-TR"/>
              <a:t>	Yurt dışında işleme faaliyeti yapacak firma hakkında bilgi ile birlikte DTM</a:t>
            </a:r>
          </a:p>
          <a:p>
            <a:pPr marL="0" indent="0">
              <a:buNone/>
            </a:pPr>
            <a:r>
              <a:rPr lang="tr-TR"/>
              <a:t>İhracat Genel Müdürlüğüne müracaat etmeleri gerekmektedir.</a:t>
            </a:r>
          </a:p>
          <a:p>
            <a:pPr marL="0" indent="0">
              <a:buNone/>
            </a:pPr>
            <a:endParaRPr lang="tr-TR"/>
          </a:p>
        </p:txBody>
      </p:sp>
    </p:spTree>
    <p:extLst>
      <p:ext uri="{BB962C8B-B14F-4D97-AF65-F5344CB8AC3E}">
        <p14:creationId xmlns:p14="http://schemas.microsoft.com/office/powerpoint/2010/main" val="17378415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447800"/>
            <a:ext cx="8856984" cy="4572000"/>
          </a:xfrm>
        </p:spPr>
        <p:txBody>
          <a:bodyPr/>
          <a:lstStyle/>
          <a:p>
            <a:pPr marL="0" indent="0">
              <a:buNone/>
            </a:pPr>
            <a:r>
              <a:rPr lang="tr-TR" b="1"/>
              <a:t>2.8.4.	HİİB Kapatılması</a:t>
            </a:r>
          </a:p>
          <a:p>
            <a:pPr marL="0" indent="0">
              <a:buNone/>
            </a:pPr>
            <a:endParaRPr lang="tr-TR"/>
          </a:p>
          <a:p>
            <a:pPr marL="0" indent="0">
              <a:buNone/>
            </a:pPr>
            <a:r>
              <a:rPr lang="tr-TR" smtClean="0"/>
              <a:t>	Belge </a:t>
            </a:r>
            <a:r>
              <a:rPr lang="tr-TR"/>
              <a:t>süresi bitimini müteakip bir ay içinde firmanın üyesi olduğu İhracatçı Birliğine kapatma müracaatında bulunması gerekmektedir. Bu süre içinde müracaat  etmeyen firmaların belgeleri müeyyide uygulanarak resen kapatılır.</a:t>
            </a:r>
          </a:p>
          <a:p>
            <a:pPr marL="0" indent="0">
              <a:buNone/>
            </a:pPr>
            <a:endParaRPr lang="tr-TR"/>
          </a:p>
          <a:p>
            <a:pPr marL="0" indent="0">
              <a:buNone/>
            </a:pPr>
            <a:r>
              <a:rPr lang="tr-TR" smtClean="0"/>
              <a:t>	Belge </a:t>
            </a:r>
            <a:r>
              <a:rPr lang="tr-TR"/>
              <a:t>kapsamında gerçekleşmesi gereken ithalat yapılmadıysa kambiyo mevzuatı hükümlerine göre işlem yapılır</a:t>
            </a:r>
          </a:p>
          <a:p>
            <a:pPr marL="0" indent="0">
              <a:buNone/>
            </a:pPr>
            <a:endParaRPr lang="tr-TR"/>
          </a:p>
        </p:txBody>
      </p:sp>
    </p:spTree>
    <p:extLst>
      <p:ext uri="{BB962C8B-B14F-4D97-AF65-F5344CB8AC3E}">
        <p14:creationId xmlns:p14="http://schemas.microsoft.com/office/powerpoint/2010/main" val="30124646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480720"/>
          </a:xfrm>
        </p:spPr>
        <p:txBody>
          <a:bodyPr>
            <a:normAutofit lnSpcReduction="10000"/>
          </a:bodyPr>
          <a:lstStyle/>
          <a:p>
            <a:pPr marL="0" indent="0">
              <a:buNone/>
            </a:pPr>
            <a:r>
              <a:rPr lang="tr-TR" b="1"/>
              <a:t>2.8.5.	Eşyanın Serbest Dolaşıma Sokulması</a:t>
            </a:r>
          </a:p>
          <a:p>
            <a:pPr marL="0" indent="0">
              <a:buNone/>
            </a:pPr>
            <a:endParaRPr lang="tr-TR"/>
          </a:p>
          <a:p>
            <a:pPr marL="0" indent="0">
              <a:buNone/>
            </a:pPr>
            <a:r>
              <a:rPr lang="tr-TR" smtClean="0"/>
              <a:t>	Hariçte </a:t>
            </a:r>
            <a:r>
              <a:rPr lang="tr-TR"/>
              <a:t>işleme rejimine tabi eşyanın serbest dolaşıma giriş beyanı serbest dolaşıma giriş rejimi hükümlerine göre yapılır. Serbest dolaşıma giriş beyannamesinin tescili ve buna ilişkin gümrük işlemlerinin tamamlanması gerekir.</a:t>
            </a:r>
          </a:p>
          <a:p>
            <a:pPr marL="0" indent="0">
              <a:buNone/>
            </a:pPr>
            <a:endParaRPr lang="tr-TR"/>
          </a:p>
          <a:p>
            <a:pPr marL="0" indent="0">
              <a:buNone/>
            </a:pPr>
            <a:r>
              <a:rPr lang="tr-TR" smtClean="0"/>
              <a:t>	Serbest </a:t>
            </a:r>
            <a:r>
              <a:rPr lang="tr-TR"/>
              <a:t>dolaşıma giriş beyannamesi, izin belgesinde belirtilen ve eşyanın getirildiği gümrük idaresine verilir.</a:t>
            </a:r>
          </a:p>
          <a:p>
            <a:pPr marL="0" indent="0">
              <a:buNone/>
            </a:pPr>
            <a:endParaRPr lang="tr-TR"/>
          </a:p>
          <a:p>
            <a:pPr marL="0" indent="0">
              <a:buNone/>
            </a:pPr>
            <a:r>
              <a:rPr lang="tr-TR" smtClean="0"/>
              <a:t>	Basitleştirilmiş </a:t>
            </a:r>
            <a:r>
              <a:rPr lang="tr-TR"/>
              <a:t>usullerin uygulanması hâlinde beyannamenin izni veren gümrük idaresine verilmesi gerekir.</a:t>
            </a:r>
          </a:p>
          <a:p>
            <a:pPr marL="0" indent="0">
              <a:buNone/>
            </a:pPr>
            <a:endParaRPr lang="tr-TR"/>
          </a:p>
          <a:p>
            <a:pPr marL="0" indent="0">
              <a:buNone/>
            </a:pPr>
            <a:r>
              <a:rPr lang="tr-TR" smtClean="0"/>
              <a:t>	Ticari </a:t>
            </a:r>
            <a:r>
              <a:rPr lang="tr-TR"/>
              <a:t>nitelikte olmayan tamiratta işlem yapılması hâlinde, serbest dolaşıma giriş beyannamesinin yetkili gümrük idaresine verilmesi gerekir</a:t>
            </a:r>
          </a:p>
          <a:p>
            <a:pPr marL="0" indent="0">
              <a:buNone/>
            </a:pPr>
            <a:endParaRPr lang="tr-TR"/>
          </a:p>
        </p:txBody>
      </p:sp>
    </p:spTree>
    <p:extLst>
      <p:ext uri="{BB962C8B-B14F-4D97-AF65-F5344CB8AC3E}">
        <p14:creationId xmlns:p14="http://schemas.microsoft.com/office/powerpoint/2010/main" val="42090468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480720"/>
          </a:xfrm>
        </p:spPr>
        <p:txBody>
          <a:bodyPr>
            <a:normAutofit/>
          </a:bodyPr>
          <a:lstStyle/>
          <a:p>
            <a:pPr marL="0" indent="0">
              <a:buNone/>
            </a:pPr>
            <a:r>
              <a:rPr lang="tr-TR" b="1"/>
              <a:t>2.8.6.	İthalat Vergilerinden Muafiyetin Şartları</a:t>
            </a:r>
          </a:p>
          <a:p>
            <a:pPr marL="0" indent="0">
              <a:buNone/>
            </a:pPr>
            <a:endParaRPr lang="tr-TR"/>
          </a:p>
          <a:p>
            <a:pPr marL="0" indent="0">
              <a:buNone/>
            </a:pPr>
            <a:r>
              <a:rPr lang="tr-TR" smtClean="0"/>
              <a:t>	İthalat </a:t>
            </a:r>
            <a:r>
              <a:rPr lang="tr-TR"/>
              <a:t>vergilerinden tam veya kısmi muafiyet, yalnızca işlem görmüş ürünlerin serbest dolaşıma giriş beyanının izin hak sahibi veya izin hak sahibinin onayı alınmış ve izin koşullarına uyulmuş olmak kaydı ile ve Türkiye gümrük bölgesinde yerleşik bir başka kişi adına ya da hesabına yapılması hâlinde tanınabilir.</a:t>
            </a:r>
          </a:p>
          <a:p>
            <a:pPr marL="0" indent="0">
              <a:buNone/>
            </a:pPr>
            <a:endParaRPr lang="tr-TR"/>
          </a:p>
          <a:p>
            <a:pPr marL="0" indent="0">
              <a:buNone/>
            </a:pPr>
            <a:r>
              <a:rPr lang="tr-TR" smtClean="0"/>
              <a:t>	Hariçte </a:t>
            </a:r>
            <a:r>
              <a:rPr lang="tr-TR"/>
              <a:t>işleme rejimine ilişkin şartlar veya yükümlülüklerden birine uyulmadığı takdirde, ithalat vergilerinden tam veya kısmi muafiyet uygulaması yapılmaz. Bu durumun söz konusu rejimin doğru işleyişine önemli bir etkisinin olmadığının tespit edilmesi hâlinde, ithalat vergilerinden tam veya kısmi muafiyet uygulaması yapılır.</a:t>
            </a:r>
          </a:p>
        </p:txBody>
      </p:sp>
    </p:spTree>
    <p:extLst>
      <p:ext uri="{BB962C8B-B14F-4D97-AF65-F5344CB8AC3E}">
        <p14:creationId xmlns:p14="http://schemas.microsoft.com/office/powerpoint/2010/main" val="2774446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712968" cy="6669360"/>
          </a:xfrm>
        </p:spPr>
        <p:txBody>
          <a:bodyPr>
            <a:normAutofit/>
          </a:bodyPr>
          <a:lstStyle/>
          <a:p>
            <a:pPr marL="0" indent="0">
              <a:buNone/>
            </a:pPr>
            <a:r>
              <a:rPr lang="tr-TR" b="1"/>
              <a:t>2.8.7.	Üçgen Trafik 1</a:t>
            </a:r>
          </a:p>
          <a:p>
            <a:pPr marL="0" indent="0">
              <a:buNone/>
            </a:pPr>
            <a:r>
              <a:rPr lang="tr-TR" smtClean="0"/>
              <a:t>	Gümrük </a:t>
            </a:r>
            <a:r>
              <a:rPr lang="tr-TR"/>
              <a:t>birliği gümrük bölgesinin bir parçasından geçici olarak ihraç edilmiş olup üçüncü ülkede işlem görmüş ürünlerin gümrük birliği gümrük bölgesinin diğer parçasında kısmi veya tam gümrük vergisi muafiyetiyle serbest dolaşıma girmesi usulünü ifade eder.</a:t>
            </a:r>
          </a:p>
          <a:p>
            <a:pPr marL="0" indent="0">
              <a:buNone/>
            </a:pPr>
            <a:r>
              <a:rPr lang="tr-TR"/>
              <a:t>Üçgen trafikte, INF 2 belgesi kullanılır.</a:t>
            </a:r>
          </a:p>
          <a:p>
            <a:pPr marL="0" indent="0">
              <a:buNone/>
            </a:pPr>
            <a:r>
              <a:rPr lang="tr-TR"/>
              <a:t> </a:t>
            </a:r>
            <a:r>
              <a:rPr lang="tr-TR" smtClean="0"/>
              <a:t>	Üçgen </a:t>
            </a:r>
            <a:r>
              <a:rPr lang="tr-TR"/>
              <a:t>trafik, kullanımına izin veren gümrük idaresi tarafından (ihraç eden idare) düzenlenir.</a:t>
            </a:r>
          </a:p>
          <a:p>
            <a:pPr marL="0" indent="0">
              <a:buNone/>
            </a:pPr>
            <a:r>
              <a:rPr lang="tr-TR" smtClean="0"/>
              <a:t>	Belge </a:t>
            </a:r>
            <a:r>
              <a:rPr lang="tr-TR"/>
              <a:t>kapsamında vergi muafiyeti sağlar</a:t>
            </a:r>
            <a:r>
              <a:rPr lang="tr-TR" smtClean="0"/>
              <a:t>.</a:t>
            </a:r>
          </a:p>
          <a:p>
            <a:pPr marL="0" indent="0">
              <a:buNone/>
            </a:pPr>
            <a:endParaRPr lang="tr-TR"/>
          </a:p>
          <a:p>
            <a:pPr marL="0" indent="0">
              <a:buNone/>
            </a:pPr>
            <a:endParaRPr lang="tr-TR"/>
          </a:p>
          <a:p>
            <a:pPr marL="0" indent="0">
              <a:buNone/>
            </a:pPr>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5" y="4077072"/>
            <a:ext cx="468832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7466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fontScale="92500" lnSpcReduction="10000"/>
          </a:bodyPr>
          <a:lstStyle/>
          <a:p>
            <a:pPr marL="0" indent="0">
              <a:buNone/>
            </a:pPr>
            <a:r>
              <a:rPr lang="tr-TR" b="1"/>
              <a:t>2.9.	Gümrük Rejimleri Diğer Kullanım Şekilleri</a:t>
            </a:r>
          </a:p>
          <a:p>
            <a:pPr marL="0" indent="0">
              <a:buNone/>
            </a:pPr>
            <a:r>
              <a:rPr lang="tr-TR"/>
              <a:t>	Serbest bölgeler</a:t>
            </a:r>
          </a:p>
          <a:p>
            <a:pPr marL="0" indent="0">
              <a:buNone/>
            </a:pPr>
            <a:r>
              <a:rPr lang="tr-TR" smtClean="0"/>
              <a:t>	•</a:t>
            </a:r>
            <a:r>
              <a:rPr lang="tr-TR"/>
              <a:t>	Serbest bölgeler; Türkiye’nin bir parçası olmakla birlikte vergilendirme, kambiyo ve ticaret politikası önemleri açısından TGB dışı sayılır.</a:t>
            </a:r>
          </a:p>
          <a:p>
            <a:pPr marL="0" indent="0">
              <a:buNone/>
            </a:pPr>
            <a:r>
              <a:rPr lang="tr-TR" smtClean="0"/>
              <a:t>	•</a:t>
            </a:r>
            <a:r>
              <a:rPr lang="tr-TR"/>
              <a:t>	Serbest bölgelerde yapılan işlem ve işçilik gümrük vergisine tabi değildir.</a:t>
            </a:r>
          </a:p>
          <a:p>
            <a:pPr marL="0" indent="0">
              <a:buNone/>
            </a:pPr>
            <a:r>
              <a:rPr lang="tr-TR" smtClean="0"/>
              <a:t>	•</a:t>
            </a:r>
            <a:r>
              <a:rPr lang="tr-TR"/>
              <a:t>	Burada tüketilen teçhizat ve tedarik ürünleri de gümrük vergisine tabi değildir.</a:t>
            </a:r>
          </a:p>
          <a:p>
            <a:pPr marL="0" indent="0">
              <a:buNone/>
            </a:pPr>
            <a:r>
              <a:rPr lang="tr-TR" smtClean="0"/>
              <a:t></a:t>
            </a:r>
            <a:r>
              <a:rPr lang="tr-TR"/>
              <a:t>	Yeniden ihracat</a:t>
            </a:r>
          </a:p>
          <a:p>
            <a:pPr marL="0" indent="0">
              <a:buNone/>
            </a:pPr>
            <a:r>
              <a:rPr lang="tr-TR" smtClean="0"/>
              <a:t>	•</a:t>
            </a:r>
            <a:r>
              <a:rPr lang="tr-TR"/>
              <a:t>	Yeniden ihracat; Türkiye gümrük bölgesinde bulunan, serbest dolaşımda bulunmayan eşyanın yeniden ihraç edilmesidir.</a:t>
            </a:r>
          </a:p>
          <a:p>
            <a:pPr marL="0" indent="0">
              <a:buNone/>
            </a:pPr>
            <a:r>
              <a:rPr lang="tr-TR" smtClean="0"/>
              <a:t>	•</a:t>
            </a:r>
            <a:r>
              <a:rPr lang="tr-TR"/>
              <a:t>	Yeniden ihracat amacıyla geçici depolama yerlerine getirilen eşya, buralarda bir ay kalabilir. Sözü edilen eşya ile ilgili olarak beyanname tescil edilip edilmediğine bakılmaksızın bu süre içinde ek süre talebinde bulunulması hâlinde, gümrük idare amiri tarafından en çok üç aya kadar ek süre verilebilir.</a:t>
            </a:r>
          </a:p>
          <a:p>
            <a:pPr marL="0" indent="0">
              <a:buNone/>
            </a:pPr>
            <a:endParaRPr lang="tr-TR"/>
          </a:p>
        </p:txBody>
      </p:sp>
    </p:spTree>
    <p:extLst>
      <p:ext uri="{BB962C8B-B14F-4D97-AF65-F5344CB8AC3E}">
        <p14:creationId xmlns:p14="http://schemas.microsoft.com/office/powerpoint/2010/main" val="38813230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669360"/>
          </a:xfrm>
        </p:spPr>
        <p:txBody>
          <a:bodyPr>
            <a:normAutofit fontScale="85000" lnSpcReduction="10000"/>
          </a:bodyPr>
          <a:lstStyle/>
          <a:p>
            <a:pPr marL="0" indent="0">
              <a:buNone/>
            </a:pPr>
            <a:r>
              <a:rPr lang="tr-TR"/>
              <a:t>	İmha</a:t>
            </a:r>
          </a:p>
          <a:p>
            <a:pPr marL="0" indent="0">
              <a:buNone/>
            </a:pPr>
            <a:r>
              <a:rPr lang="tr-TR"/>
              <a:t>•	Kullanım süresinin dolması, eskime, bozulma, çürüme vb. nedenlerle bölge dışına çıkarılması gerektiği veya diğer kullanıcıların mallarına  zarar verici olduğu ya da sağlık kurallarıyla bağdaşmadığı bölge müdürlüğünce tespit edilen malların bölgede veya bölge dışında  imhasına bölge müdürlüğü başkanlığında, gümrük ve gümrük muhafaza müdürlükleri, Çevre Bakanlığı ile işletici veya bölge kurucu ve   işleticisi</a:t>
            </a:r>
          </a:p>
          <a:p>
            <a:pPr marL="0" indent="0">
              <a:buNone/>
            </a:pPr>
            <a:r>
              <a:rPr lang="tr-TR"/>
              <a:t> </a:t>
            </a:r>
            <a:r>
              <a:rPr lang="tr-TR" smtClean="0"/>
              <a:t>(</a:t>
            </a:r>
            <a:r>
              <a:rPr lang="tr-TR"/>
              <a:t>BKİ) yetkilileri ve gerektiğinde bölge müdürlüğünce tayin edilecek ve mallar üzerinde ihtisası olan bir eksperin de bulunduğu komisyon tarafından karar verilir.</a:t>
            </a:r>
          </a:p>
          <a:p>
            <a:pPr marL="0" indent="0">
              <a:buNone/>
            </a:pPr>
            <a:r>
              <a:rPr lang="tr-TR"/>
              <a:t>•	Komisyon tarafından imhasına karar verilen bu malların imhası bölge müdürlüğünce kullanıcıdan yazılı olarak talep edilir. Bu talebin tebliğ edildiği tarihten itibaren 24 saat içinde yerine getirilmeye başlanılması esastır.</a:t>
            </a:r>
          </a:p>
          <a:p>
            <a:pPr marL="0" indent="0">
              <a:buNone/>
            </a:pPr>
            <a:r>
              <a:rPr lang="tr-TR"/>
              <a:t>•	İmha edilecek eşya için tescil edilmiş bir gümrük beyannamesi olması hâlinde, gümrük idaresi beyanname üzerine imhaya ilişkin şerh düşer ve beyannameyi kanuna uygun olarak iptal eder.</a:t>
            </a:r>
          </a:p>
          <a:p>
            <a:pPr marL="0" indent="0">
              <a:buNone/>
            </a:pPr>
            <a:r>
              <a:rPr lang="tr-TR"/>
              <a:t>•	Gümrük görevlileri eşyanın imhası sırasında hazır bulunarak imha sonucunda kalanları, bunlara uygulanacak mali yüklerin tespitini beyanname üzerinde yapar.</a:t>
            </a:r>
          </a:p>
          <a:p>
            <a:pPr marL="0" indent="0">
              <a:buNone/>
            </a:pPr>
            <a:r>
              <a:rPr lang="tr-TR"/>
              <a:t>•	Hazineye masraf yüklenmemek şartıyla her aşamada eşya imha edilebilir.</a:t>
            </a:r>
          </a:p>
          <a:p>
            <a:pPr marL="0" indent="0">
              <a:buNone/>
            </a:pPr>
            <a:r>
              <a:rPr lang="tr-TR"/>
              <a:t>	Terk</a:t>
            </a:r>
          </a:p>
          <a:p>
            <a:pPr marL="0" indent="0">
              <a:buNone/>
            </a:pPr>
            <a:r>
              <a:rPr lang="tr-TR"/>
              <a:t>Kişiler her aşamada hazineye masraf yüklenmemek şartıyla eşyalarını terk edebilir.</a:t>
            </a:r>
          </a:p>
          <a:p>
            <a:pPr marL="0" indent="0">
              <a:buNone/>
            </a:pPr>
            <a:endParaRPr lang="tr-TR"/>
          </a:p>
        </p:txBody>
      </p:sp>
    </p:spTree>
    <p:extLst>
      <p:ext uri="{BB962C8B-B14F-4D97-AF65-F5344CB8AC3E}">
        <p14:creationId xmlns:p14="http://schemas.microsoft.com/office/powerpoint/2010/main" val="219700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80720"/>
          </a:xfrm>
        </p:spPr>
        <p:txBody>
          <a:bodyPr>
            <a:normAutofit/>
          </a:bodyPr>
          <a:lstStyle/>
          <a:p>
            <a:pPr marL="0" indent="0">
              <a:buNone/>
            </a:pPr>
            <a:r>
              <a:rPr lang="tr-TR"/>
              <a:t>•	Gümrük gözetiminde bulunan eşya statüsü:Gümrük gözetimi, gümrük mevzuatına ve gereken hâllerde gümrük gözetimi altındaki eşyaya uygulanacak diğer hükümlere uyulmasını sağlamak üzere gümrük idareleri tarafından genel olarak uygulanan bir işlemdir.</a:t>
            </a:r>
          </a:p>
          <a:p>
            <a:pPr marL="0" indent="0">
              <a:buNone/>
            </a:pPr>
            <a:r>
              <a:rPr lang="tr-TR"/>
              <a:t>•	Serbest dolaşımda bulunan eşya statüsü:Türkiye’nin taraf olduğu uluslararası anlaşmalara ait hükümler saklı kalmak kaydıyla serbest dolaşıma giriş rejimine tabi tutularak Türkiye Gümrük Bölgesi’ne giren eşya ile üretiminde kullanılan girdilerin yerli olup olmadığına bakılmaksızın Türk menşeli sayılan eşyalar serbest dolaşımda bulunan eşya statüsüne sahiptir.</a:t>
            </a:r>
          </a:p>
          <a:p>
            <a:pPr marL="0" indent="0">
              <a:buNone/>
            </a:pPr>
            <a:r>
              <a:rPr lang="tr-TR"/>
              <a:t>•	Eşyanın gümrüğe sunulması: Gümrük idaresine ya da gümrükçe tayin edilen veya uygun görülen herhangi bir yere getirilmesi üzerine, belirlenen usul ve esaslara uygun olarak gümrük idarelerine yapılan bildirimdir.</a:t>
            </a:r>
          </a:p>
          <a:p>
            <a:pPr marL="0" indent="0">
              <a:buNone/>
            </a:pPr>
            <a:endParaRPr lang="tr-TR" smtClean="0"/>
          </a:p>
        </p:txBody>
      </p:sp>
    </p:spTree>
    <p:extLst>
      <p:ext uri="{BB962C8B-B14F-4D97-AF65-F5344CB8AC3E}">
        <p14:creationId xmlns:p14="http://schemas.microsoft.com/office/powerpoint/2010/main" val="18385021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480720"/>
          </a:xfrm>
        </p:spPr>
        <p:txBody>
          <a:bodyPr>
            <a:normAutofit/>
          </a:bodyPr>
          <a:lstStyle/>
          <a:p>
            <a:pPr marL="0" indent="0">
              <a:buNone/>
            </a:pPr>
            <a:r>
              <a:rPr lang="tr-TR"/>
              <a:t>	Muafiyet</a:t>
            </a:r>
          </a:p>
          <a:p>
            <a:pPr marL="0" indent="0">
              <a:buNone/>
            </a:pPr>
            <a:r>
              <a:rPr lang="tr-TR" smtClean="0"/>
              <a:t>	•</a:t>
            </a:r>
            <a:r>
              <a:rPr lang="tr-TR"/>
              <a:t>	Gümrük vergilerinden muafiyet ve istisna</a:t>
            </a:r>
          </a:p>
          <a:p>
            <a:pPr marL="0" indent="0">
              <a:buNone/>
            </a:pPr>
            <a:r>
              <a:rPr lang="tr-TR" smtClean="0"/>
              <a:t>		o</a:t>
            </a:r>
            <a:r>
              <a:rPr lang="tr-TR"/>
              <a:t>	Güvenlik kurumları ihtiyacı için gelecek eşya</a:t>
            </a:r>
          </a:p>
          <a:p>
            <a:pPr marL="0" indent="0">
              <a:buNone/>
            </a:pPr>
            <a:r>
              <a:rPr lang="tr-TR" smtClean="0"/>
              <a:t>		o</a:t>
            </a:r>
            <a:r>
              <a:rPr lang="tr-TR"/>
              <a:t>	Cumhurbaşkanlığı eşyası</a:t>
            </a:r>
          </a:p>
          <a:p>
            <a:pPr marL="0" indent="0">
              <a:buNone/>
            </a:pPr>
            <a:r>
              <a:rPr lang="tr-TR" smtClean="0"/>
              <a:t>		o</a:t>
            </a:r>
            <a:r>
              <a:rPr lang="tr-TR"/>
              <a:t>	Diplomatik eşya</a:t>
            </a:r>
          </a:p>
          <a:p>
            <a:pPr marL="0" indent="0">
              <a:buNone/>
            </a:pPr>
            <a:r>
              <a:rPr lang="tr-TR" smtClean="0"/>
              <a:t>		o</a:t>
            </a:r>
            <a:r>
              <a:rPr lang="tr-TR"/>
              <a:t>	Kişisel ihtiyaçlara ilişkin eşya</a:t>
            </a:r>
          </a:p>
          <a:p>
            <a:pPr marL="0" indent="0">
              <a:buNone/>
            </a:pPr>
            <a:r>
              <a:rPr lang="tr-TR" smtClean="0"/>
              <a:t>	•</a:t>
            </a:r>
            <a:r>
              <a:rPr lang="tr-TR"/>
              <a:t>	Geri gelen eşya: İhraç edildikten sonra iade edilen eşyadan vergi alınmaz.</a:t>
            </a:r>
          </a:p>
          <a:p>
            <a:pPr marL="0" indent="0">
              <a:buNone/>
            </a:pPr>
            <a:r>
              <a:rPr lang="tr-TR" smtClean="0"/>
              <a:t>	•</a:t>
            </a:r>
            <a:r>
              <a:rPr lang="tr-TR"/>
              <a:t>	Deniz ürünleri muafiyeti: Açık denizlerden avlanan deniz ürünleri  vergiye </a:t>
            </a:r>
            <a:r>
              <a:rPr lang="tr-TR" smtClean="0"/>
              <a:t>	tabi </a:t>
            </a:r>
            <a:r>
              <a:rPr lang="tr-TR"/>
              <a:t>değildir.</a:t>
            </a:r>
          </a:p>
          <a:p>
            <a:pPr marL="0" indent="0">
              <a:buNone/>
            </a:pPr>
            <a:endParaRPr lang="tr-TR"/>
          </a:p>
        </p:txBody>
      </p:sp>
    </p:spTree>
    <p:extLst>
      <p:ext uri="{BB962C8B-B14F-4D97-AF65-F5344CB8AC3E}">
        <p14:creationId xmlns:p14="http://schemas.microsoft.com/office/powerpoint/2010/main" val="7115475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260648"/>
            <a:ext cx="8712968" cy="6408712"/>
          </a:xfrm>
        </p:spPr>
        <p:txBody>
          <a:bodyPr>
            <a:normAutofit/>
          </a:bodyPr>
          <a:lstStyle/>
          <a:p>
            <a:pPr marL="0" indent="0">
              <a:buNone/>
            </a:pPr>
            <a:r>
              <a:rPr lang="tr-TR"/>
              <a:t>	Diğer gümrük </a:t>
            </a:r>
            <a:r>
              <a:rPr lang="tr-TR" smtClean="0"/>
              <a:t>işlemleri</a:t>
            </a:r>
          </a:p>
          <a:p>
            <a:pPr marL="0" indent="0">
              <a:buNone/>
            </a:pPr>
            <a:r>
              <a:rPr lang="tr-TR"/>
              <a:t>	•	Posta işlemleri</a:t>
            </a:r>
          </a:p>
          <a:p>
            <a:pPr marL="0" indent="0">
              <a:buNone/>
            </a:pPr>
            <a:r>
              <a:rPr lang="tr-TR"/>
              <a:t>		o	Ticari eşyanın işlemleri normal usule tabidir.</a:t>
            </a:r>
          </a:p>
          <a:p>
            <a:pPr marL="0" indent="0">
              <a:buNone/>
            </a:pPr>
            <a:r>
              <a:rPr lang="tr-TR"/>
              <a:t>		o	Paketler “déclaration en douane” ile işlem görür </a:t>
            </a:r>
            <a:r>
              <a:rPr lang="tr-TR" smtClean="0"/>
              <a:t>		(</a:t>
            </a:r>
            <a:r>
              <a:rPr lang="tr-TR"/>
              <a:t>Declaration en </a:t>
            </a:r>
            <a:r>
              <a:rPr lang="tr-TR" smtClean="0"/>
              <a:t>douane</a:t>
            </a:r>
            <a:r>
              <a:rPr lang="tr-TR"/>
              <a:t>, posta yoluyla gelen ve ticari </a:t>
            </a:r>
            <a:r>
              <a:rPr lang="tr-TR" smtClean="0"/>
              <a:t>			nitelikte </a:t>
            </a:r>
            <a:r>
              <a:rPr lang="tr-TR"/>
              <a:t>bulunmayan hediyelik, </a:t>
            </a:r>
            <a:r>
              <a:rPr lang="tr-TR" smtClean="0"/>
              <a:t>numunelik</a:t>
            </a:r>
            <a:r>
              <a:rPr lang="tr-TR"/>
              <a:t>, zat ve aile </a:t>
            </a:r>
            <a:r>
              <a:rPr lang="tr-TR" smtClean="0"/>
              <a:t>		ihtiyaçlarını </a:t>
            </a:r>
            <a:r>
              <a:rPr lang="tr-TR"/>
              <a:t>karşılayan ve benzeri eşya için sahipleri 		</a:t>
            </a:r>
            <a:r>
              <a:rPr lang="tr-TR" smtClean="0"/>
              <a:t>	tarafından </a:t>
            </a:r>
            <a:r>
              <a:rPr lang="tr-TR"/>
              <a:t>düzenlenen ve beyanname yerine geçen </a:t>
            </a:r>
            <a:r>
              <a:rPr lang="tr-TR" smtClean="0"/>
              <a:t>			belgedir</a:t>
            </a:r>
            <a:r>
              <a:rPr lang="tr-TR"/>
              <a:t>.).</a:t>
            </a:r>
          </a:p>
          <a:p>
            <a:pPr marL="0" indent="0">
              <a:buNone/>
            </a:pPr>
            <a:r>
              <a:rPr lang="tr-TR"/>
              <a:t>		o	Mektuplar gümrük denetimine tabi değildir.</a:t>
            </a:r>
          </a:p>
          <a:p>
            <a:pPr marL="0" indent="0">
              <a:buNone/>
            </a:pPr>
            <a:r>
              <a:rPr lang="tr-TR"/>
              <a:t>	•	Akaryakıt ve kumanya</a:t>
            </a:r>
          </a:p>
          <a:p>
            <a:pPr marL="0" indent="0">
              <a:buNone/>
            </a:pPr>
            <a:r>
              <a:rPr lang="tr-TR"/>
              <a:t>	•	Tasfiye işlemleri: Çeşitli nedenlerle gümrük işlemleri bitirilmeyen eşya </a:t>
            </a:r>
            <a:r>
              <a:rPr lang="tr-TR" smtClean="0"/>
              <a:t>tasfiye </a:t>
            </a:r>
            <a:r>
              <a:rPr lang="tr-TR"/>
              <a:t>edilir.</a:t>
            </a:r>
          </a:p>
          <a:p>
            <a:pPr marL="0" indent="0">
              <a:buNone/>
            </a:pPr>
            <a:endParaRPr lang="tr-TR"/>
          </a:p>
        </p:txBody>
      </p:sp>
    </p:spTree>
    <p:extLst>
      <p:ext uri="{BB962C8B-B14F-4D97-AF65-F5344CB8AC3E}">
        <p14:creationId xmlns:p14="http://schemas.microsoft.com/office/powerpoint/2010/main" val="28011384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a:bodyPr>
          <a:lstStyle/>
          <a:p>
            <a:pPr marL="0" indent="0">
              <a:buNone/>
            </a:pPr>
            <a:r>
              <a:rPr lang="tr-TR" sz="9600" b="1" smtClean="0"/>
              <a:t>SON</a:t>
            </a:r>
            <a:endParaRPr lang="tr-TR" sz="9600" b="1"/>
          </a:p>
        </p:txBody>
      </p:sp>
    </p:spTree>
    <p:extLst>
      <p:ext uri="{BB962C8B-B14F-4D97-AF65-F5344CB8AC3E}">
        <p14:creationId xmlns:p14="http://schemas.microsoft.com/office/powerpoint/2010/main" val="1395253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260648"/>
            <a:ext cx="8712968" cy="6408712"/>
          </a:xfrm>
        </p:spPr>
        <p:txBody>
          <a:bodyPr>
            <a:normAutofit/>
          </a:bodyPr>
          <a:lstStyle/>
          <a:p>
            <a:pPr marL="0" indent="0">
              <a:buNone/>
            </a:pPr>
            <a:r>
              <a:rPr lang="tr-TR" b="1" smtClean="0"/>
              <a:t>Eşyanın </a:t>
            </a:r>
            <a:r>
              <a:rPr lang="tr-TR" b="1"/>
              <a:t>teslimi: </a:t>
            </a:r>
            <a:r>
              <a:rPr lang="tr-TR"/>
              <a:t>Eşyanın tabi tutulduğu gümrük rejimiyle öngörülen amaçlar doğrultusunda gümrük idarelerince ilgilisine teslimini ifade eder.</a:t>
            </a:r>
          </a:p>
          <a:p>
            <a:pPr marL="0" indent="0">
              <a:buNone/>
            </a:pPr>
            <a:r>
              <a:rPr lang="tr-TR" b="1" smtClean="0"/>
              <a:t>Eşyanın </a:t>
            </a:r>
            <a:r>
              <a:rPr lang="tr-TR" b="1"/>
              <a:t>gümrükçe onaylanmış bir işlem veya kullanıma tabi tutulması: </a:t>
            </a:r>
            <a:r>
              <a:rPr lang="tr-TR"/>
              <a:t>Eşyanın;</a:t>
            </a:r>
          </a:p>
          <a:p>
            <a:pPr marL="0" indent="0">
              <a:buNone/>
            </a:pPr>
            <a:r>
              <a:rPr lang="tr-TR"/>
              <a:t>o	Bir gümrük rejimine tabi tutulmasını,</a:t>
            </a:r>
          </a:p>
          <a:p>
            <a:pPr marL="0" indent="0">
              <a:buNone/>
            </a:pPr>
            <a:r>
              <a:rPr lang="tr-TR"/>
              <a:t>o	Bir serbest bölgeye girmesini,</a:t>
            </a:r>
          </a:p>
          <a:p>
            <a:pPr marL="0" indent="0">
              <a:buNone/>
            </a:pPr>
            <a:r>
              <a:rPr lang="tr-TR"/>
              <a:t>o	Türkiye Gümrük Bölgesi dışına yeniden ihracını,</a:t>
            </a:r>
          </a:p>
          <a:p>
            <a:pPr marL="0" indent="0">
              <a:buNone/>
            </a:pPr>
            <a:r>
              <a:rPr lang="tr-TR"/>
              <a:t>o	İmhasını,</a:t>
            </a:r>
          </a:p>
          <a:p>
            <a:pPr marL="0" indent="0">
              <a:buNone/>
            </a:pPr>
            <a:r>
              <a:rPr lang="tr-TR"/>
              <a:t>o	Gümrüğe terk edilmesini ifade eder.</a:t>
            </a:r>
          </a:p>
          <a:p>
            <a:pPr marL="0" indent="0">
              <a:buNone/>
            </a:pPr>
            <a:r>
              <a:rPr lang="tr-TR" b="1" smtClean="0"/>
              <a:t>Yükümlü</a:t>
            </a:r>
            <a:r>
              <a:rPr lang="tr-TR" b="1"/>
              <a:t>:</a:t>
            </a:r>
            <a:r>
              <a:rPr lang="tr-TR"/>
              <a:t> Gümrük yükümlülüklerini yerine getirmekle sorumlu bütün kişilerdir.</a:t>
            </a:r>
          </a:p>
          <a:p>
            <a:pPr marL="0" indent="0">
              <a:buNone/>
            </a:pPr>
            <a:r>
              <a:rPr lang="tr-TR" b="1" smtClean="0"/>
              <a:t>Gümrük </a:t>
            </a:r>
            <a:r>
              <a:rPr lang="tr-TR" b="1"/>
              <a:t>yükümlülüğü: </a:t>
            </a:r>
            <a:r>
              <a:rPr lang="tr-TR"/>
              <a:t>Bir kişinin yürürlükteki mevzuat uyarınca ithalat ya da ihracat vergisi ödeme yükümlülüğüdür.</a:t>
            </a:r>
          </a:p>
          <a:p>
            <a:pPr marL="0" indent="0">
              <a:buNone/>
            </a:pPr>
            <a:endParaRPr lang="tr-TR"/>
          </a:p>
        </p:txBody>
      </p:sp>
    </p:spTree>
    <p:extLst>
      <p:ext uri="{BB962C8B-B14F-4D97-AF65-F5344CB8AC3E}">
        <p14:creationId xmlns:p14="http://schemas.microsoft.com/office/powerpoint/2010/main" val="401143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332656"/>
            <a:ext cx="8640960" cy="6336704"/>
          </a:xfrm>
        </p:spPr>
        <p:txBody>
          <a:bodyPr>
            <a:normAutofit/>
          </a:bodyPr>
          <a:lstStyle/>
          <a:p>
            <a:pPr marL="0" indent="0">
              <a:buNone/>
            </a:pPr>
            <a:r>
              <a:rPr lang="tr-TR" b="1" smtClean="0"/>
              <a:t>Gümrük </a:t>
            </a:r>
            <a:r>
              <a:rPr lang="tr-TR" b="1"/>
              <a:t>vergileri</a:t>
            </a:r>
            <a:r>
              <a:rPr lang="tr-TR"/>
              <a:t>: Yürürlükteki hükümler uyarınca eşyaya uygulanan ithalat vergilerinin ya da ihracat vergilerinin tümünü ifade eder.</a:t>
            </a:r>
          </a:p>
          <a:p>
            <a:pPr marL="0" indent="0">
              <a:buNone/>
            </a:pPr>
            <a:r>
              <a:rPr lang="tr-TR"/>
              <a:t> </a:t>
            </a:r>
          </a:p>
          <a:p>
            <a:pPr marL="0" indent="0">
              <a:buNone/>
            </a:pPr>
            <a:r>
              <a:rPr lang="tr-TR" b="1" smtClean="0"/>
              <a:t>Gümrük </a:t>
            </a:r>
            <a:r>
              <a:rPr lang="tr-TR" b="1"/>
              <a:t>denetimi</a:t>
            </a:r>
            <a:r>
              <a:rPr lang="tr-TR"/>
              <a:t>: Eşyanın muayenesi, belgelerin varlığının ve gerçekliğinin kanıtlanması, işletme hesaplarının, defterlerinin ve diğer yazılı belgelerin  tetkiki, nakil araçlarının kontrolü, bagajların ve kişilerin yanlarında ya da üstlerinde taşıdıkları eşyanın kontrolü, idari araştırmalar ve benzeri diğer işlemlerin yapılması gibi özel işlemlerin yerine getirilmesidir.</a:t>
            </a:r>
          </a:p>
          <a:p>
            <a:pPr marL="0" indent="0">
              <a:buNone/>
            </a:pPr>
            <a:r>
              <a:rPr lang="tr-TR"/>
              <a:t>Gümrük idare amirliği, gümrük denetimi esnasında taşıtların aranması gereken durumlarda gerekli izni vermeye yetkili kurumdur.</a:t>
            </a:r>
          </a:p>
          <a:p>
            <a:pPr marL="0" indent="0">
              <a:buNone/>
            </a:pPr>
            <a:endParaRPr lang="tr-TR"/>
          </a:p>
        </p:txBody>
      </p:sp>
    </p:spTree>
    <p:extLst>
      <p:ext uri="{BB962C8B-B14F-4D97-AF65-F5344CB8AC3E}">
        <p14:creationId xmlns:p14="http://schemas.microsoft.com/office/powerpoint/2010/main" val="131264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856984" cy="6408712"/>
          </a:xfrm>
        </p:spPr>
        <p:txBody>
          <a:bodyPr>
            <a:normAutofit/>
          </a:bodyPr>
          <a:lstStyle/>
          <a:p>
            <a:pPr marL="0" indent="0">
              <a:buNone/>
            </a:pPr>
            <a:r>
              <a:rPr lang="tr-TR"/>
              <a:t>	Gümrük beyanı: Belirlenen usul ve esaslar çerçevesinde eşyanın bir gümrük rejimine tabi tutulması talebinde bulunulmasını ifade eder.</a:t>
            </a:r>
          </a:p>
          <a:p>
            <a:pPr marL="0" indent="0">
              <a:buNone/>
            </a:pPr>
            <a:r>
              <a:rPr lang="tr-TR"/>
              <a:t>	Beyan sahibi: Kendi adına beyanda bulunan kişiyi veya adına beyanda bulunulan kişiyi ifade eder.</a:t>
            </a:r>
          </a:p>
          <a:p>
            <a:pPr marL="0" indent="0">
              <a:buNone/>
            </a:pPr>
            <a:r>
              <a:rPr lang="tr-TR"/>
              <a:t>	İzin hak sahibi: Kendisine bir izin verilen kişidir.</a:t>
            </a:r>
          </a:p>
          <a:p>
            <a:pPr marL="0" indent="0">
              <a:buNone/>
            </a:pPr>
            <a:r>
              <a:rPr lang="tr-TR"/>
              <a:t>	Elleçleme: Gümrük gözetimi altındaki eşyanın asli niteliklerini değiştirmeden istiflenmesi, yerinin değiştirilmesi, büyük kaplardan küçük kaplara aktarılması, kapların yenilenmesi veya tamiri, havalandırılması, kalburlanması,  karıştırılması ve benzeri işlemlerdir.</a:t>
            </a:r>
          </a:p>
          <a:p>
            <a:pPr marL="0" indent="0">
              <a:buNone/>
            </a:pPr>
            <a:r>
              <a:rPr lang="tr-TR"/>
              <a:t>	Rejim hak sahibi: Gümrük beyanını yapan veya hesabına gümrük beyanı yapılan kişi veya bu kişiye ait bir gümrük rejimi ile ilgili hakların ve yükümlülüklerin devredildiği kişiyi ifade eder.</a:t>
            </a:r>
          </a:p>
          <a:p>
            <a:pPr marL="0" indent="0">
              <a:buNone/>
            </a:pPr>
            <a:endParaRPr lang="tr-TR"/>
          </a:p>
        </p:txBody>
      </p:sp>
    </p:spTree>
    <p:extLst>
      <p:ext uri="{BB962C8B-B14F-4D97-AF65-F5344CB8AC3E}">
        <p14:creationId xmlns:p14="http://schemas.microsoft.com/office/powerpoint/2010/main" val="315194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10000"/>
          </a:bodyPr>
          <a:lstStyle/>
          <a:p>
            <a:pPr marL="0" indent="0">
              <a:buNone/>
            </a:pPr>
            <a:r>
              <a:rPr lang="tr-TR"/>
              <a:t>	Gümrük yol: TCGB’nin giriş noktalarındaki gümrük kapıları ile bu bölgenin içinde yer alan gümrük kapıları arasında izlenmesi zorunlu olan yollardır.</a:t>
            </a:r>
          </a:p>
          <a:p>
            <a:pPr marL="0" indent="0">
              <a:buNone/>
            </a:pPr>
            <a:r>
              <a:rPr lang="tr-TR"/>
              <a:t>	Gümrüklü saha: Gümrük idaresinin denetim, kontrol, yetki ve sorumluluğunda bulunan; fiziki olarak etrafından ayrılmış veya böyle addedilen yolcu, eşya ve araçların gümrük işlemlerinin yapılmak üzere bulundukları yerlerdir.</a:t>
            </a:r>
          </a:p>
          <a:p>
            <a:pPr marL="0" indent="0">
              <a:buNone/>
            </a:pPr>
            <a:r>
              <a:rPr lang="tr-TR"/>
              <a:t>	Gümrük işlerinin bitirilmesi: Gümrük gözetimi altındaki eşya ile ilgili işlemlerin devam etmeyeceği ve işlemlerin bittiği anlamına gelir. Eşya ile ilgili işler olarak eşyaya ait vergilerin;</a:t>
            </a:r>
          </a:p>
          <a:p>
            <a:pPr marL="0" indent="0">
              <a:buNone/>
            </a:pPr>
            <a:r>
              <a:rPr lang="tr-TR"/>
              <a:t>•	Ödenmesi,</a:t>
            </a:r>
          </a:p>
          <a:p>
            <a:pPr marL="0" indent="0">
              <a:buNone/>
            </a:pPr>
            <a:r>
              <a:rPr lang="tr-TR"/>
              <a:t>•	Kaldırılması,</a:t>
            </a:r>
          </a:p>
          <a:p>
            <a:pPr marL="0" indent="0">
              <a:buNone/>
            </a:pPr>
            <a:r>
              <a:rPr lang="tr-TR"/>
              <a:t>•	Teminata bağlanması,</a:t>
            </a:r>
          </a:p>
          <a:p>
            <a:pPr marL="0" indent="0">
              <a:buNone/>
            </a:pPr>
            <a:r>
              <a:rPr lang="tr-TR"/>
              <a:t>•	Beyannemenin iptal edilmesi,</a:t>
            </a:r>
          </a:p>
          <a:p>
            <a:pPr marL="0" indent="0">
              <a:buNone/>
            </a:pPr>
            <a:r>
              <a:rPr lang="tr-TR"/>
              <a:t>•	Eşyanın gümrüğe terk edilmesi,</a:t>
            </a:r>
          </a:p>
          <a:p>
            <a:pPr marL="0" indent="0">
              <a:buNone/>
            </a:pPr>
            <a:r>
              <a:rPr lang="tr-TR"/>
              <a:t>•	İmhası,</a:t>
            </a:r>
          </a:p>
          <a:p>
            <a:pPr marL="0" indent="0">
              <a:buNone/>
            </a:pPr>
            <a:r>
              <a:rPr lang="tr-TR"/>
              <a:t>•	Müsadere edilmesi (gümrükçe el konulmasını) durumudur</a:t>
            </a:r>
          </a:p>
          <a:p>
            <a:pPr marL="0" indent="0">
              <a:buNone/>
            </a:pPr>
            <a:endParaRPr lang="tr-TR"/>
          </a:p>
        </p:txBody>
      </p:sp>
    </p:spTree>
    <p:extLst>
      <p:ext uri="{BB962C8B-B14F-4D97-AF65-F5344CB8AC3E}">
        <p14:creationId xmlns:p14="http://schemas.microsoft.com/office/powerpoint/2010/main" val="65934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867328" cy="6552728"/>
          </a:xfrm>
        </p:spPr>
        <p:txBody>
          <a:bodyPr>
            <a:normAutofit lnSpcReduction="10000"/>
          </a:bodyPr>
          <a:lstStyle/>
          <a:p>
            <a:pPr marL="0" indent="0">
              <a:buNone/>
            </a:pPr>
            <a:r>
              <a:rPr lang="tr-TR" b="1"/>
              <a:t>1.5.	Kişilerin Hakları</a:t>
            </a:r>
          </a:p>
          <a:p>
            <a:pPr marL="0" indent="0">
              <a:buNone/>
            </a:pPr>
            <a:r>
              <a:rPr lang="tr-TR"/>
              <a:t>Gümrük idareleriyle muhatap olan kişiler temel yükümlülüklere uymak zorundadır.</a:t>
            </a:r>
          </a:p>
          <a:p>
            <a:pPr marL="0" indent="0">
              <a:buNone/>
            </a:pPr>
            <a:r>
              <a:rPr lang="tr-TR"/>
              <a:t>Bu yükümlülükler;</a:t>
            </a:r>
          </a:p>
          <a:p>
            <a:pPr marL="0" indent="0">
              <a:buNone/>
            </a:pPr>
            <a:endParaRPr lang="tr-TR"/>
          </a:p>
          <a:p>
            <a:pPr marL="0" indent="0">
              <a:buNone/>
            </a:pPr>
            <a:r>
              <a:rPr lang="tr-TR"/>
              <a:t>	Gümrük mevzuatına uymak,</a:t>
            </a:r>
          </a:p>
          <a:p>
            <a:pPr marL="0" indent="0">
              <a:buNone/>
            </a:pPr>
            <a:r>
              <a:rPr lang="tr-TR"/>
              <a:t>	Gümrük idarelerinin gözetim ve denetimlerine tabi olmak,</a:t>
            </a:r>
          </a:p>
          <a:p>
            <a:pPr marL="0" indent="0">
              <a:buNone/>
            </a:pPr>
            <a:r>
              <a:rPr lang="tr-TR" smtClean="0"/>
              <a:t></a:t>
            </a:r>
            <a:r>
              <a:rPr lang="tr-TR"/>
              <a:t>	Vergi, resim, harç ve ücretleri ödemek veya bunlar için teminat vermek,</a:t>
            </a:r>
          </a:p>
          <a:p>
            <a:pPr marL="0" indent="0">
              <a:buNone/>
            </a:pPr>
            <a:r>
              <a:rPr lang="tr-TR"/>
              <a:t>	Gümrük mevzuatınca zorunlu olan her türlü işleri yerine getirmektir.</a:t>
            </a:r>
          </a:p>
          <a:p>
            <a:pPr marL="0" indent="0">
              <a:buNone/>
            </a:pPr>
            <a:r>
              <a:rPr lang="tr-TR"/>
              <a:t>Kişilerin yükümlülükleri olduğu gibi kişilere tanınan haklar da vardır. Bunlar aşağıda verilmiştir.</a:t>
            </a:r>
          </a:p>
          <a:p>
            <a:pPr marL="0" indent="0">
              <a:buNone/>
            </a:pPr>
            <a:r>
              <a:rPr lang="tr-TR"/>
              <a:t>	Temsil hakkı: Gümrük işlemleri ile muhatap olan tüm kişiler gümrük mevzuatında öngörülen tasarrufları ve işlemleri gerçekleştirmek üzere gümrük idarelerindeki işleri için bir temsilci tayin edebilir.</a:t>
            </a:r>
          </a:p>
          <a:p>
            <a:pPr marL="0" indent="0">
              <a:buNone/>
            </a:pPr>
            <a:endParaRPr lang="tr-TR"/>
          </a:p>
        </p:txBody>
      </p:sp>
    </p:spTree>
    <p:extLst>
      <p:ext uri="{BB962C8B-B14F-4D97-AF65-F5344CB8AC3E}">
        <p14:creationId xmlns:p14="http://schemas.microsoft.com/office/powerpoint/2010/main" val="45592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85000" lnSpcReduction="20000"/>
          </a:bodyPr>
          <a:lstStyle/>
          <a:p>
            <a:pPr marL="0" indent="0">
              <a:buNone/>
            </a:pPr>
            <a:r>
              <a:rPr lang="tr-TR"/>
              <a:t>	Karar isteme hakkı: Karar, bağlayıcı tarife ve menşe bilgileri de dâhil olmak üzere gümrük idaresinin gümrük mevzuatı ile ilgili olarak belirli bir konuda bir veya daha fazla kişi üzerinde hukuki sonuç doğuracak idari tasarrufudur.</a:t>
            </a:r>
          </a:p>
          <a:p>
            <a:pPr marL="0" indent="0">
              <a:buNone/>
            </a:pPr>
            <a:endParaRPr lang="tr-TR"/>
          </a:p>
          <a:p>
            <a:pPr marL="0" indent="0">
              <a:buNone/>
            </a:pPr>
            <a:r>
              <a:rPr lang="tr-TR"/>
              <a:t>Gümrük idarelerinden böyle bir tasarrufta bulunma talebinin kullanılması karar isteme hakkı olarak </a:t>
            </a:r>
            <a:r>
              <a:rPr lang="tr-TR" smtClean="0"/>
              <a:t>düzenlenmiştir.Gerekli </a:t>
            </a:r>
            <a:r>
              <a:rPr lang="tr-TR"/>
              <a:t>bilgi ve belge ile yazılı talepte bulunulur. Gümrük idaresi, otuz gün içinde bir karar vererek sonucu yazılı ve itiraz yolu açık olarak yükümlüye tebliğ </a:t>
            </a:r>
            <a:r>
              <a:rPr lang="tr-TR" smtClean="0"/>
              <a:t>eder.Karar</a:t>
            </a:r>
            <a:r>
              <a:rPr lang="tr-TR"/>
              <a:t>, iptal edilir veya değiştirilebilir.</a:t>
            </a:r>
          </a:p>
          <a:p>
            <a:pPr marL="0" indent="0">
              <a:buNone/>
            </a:pPr>
            <a:endParaRPr lang="tr-TR"/>
          </a:p>
          <a:p>
            <a:pPr marL="0" indent="0">
              <a:buNone/>
            </a:pPr>
            <a:r>
              <a:rPr lang="tr-TR"/>
              <a:t>	Bilgi isteme hakkı: Gümrük idareleri ile iş ilişkisinde olan kişiler gümrük mevzuatının uygulanması hakkında, fiilen tasarlanan bir ihracat veya ithalat işlemine dayanan konuda gümrük idarelerinden yazılı olarak bilgi talep edebilir.</a:t>
            </a:r>
          </a:p>
          <a:p>
            <a:pPr marL="0" indent="0">
              <a:buNone/>
            </a:pPr>
            <a:r>
              <a:rPr lang="tr-TR" smtClean="0"/>
              <a:t>Gümrük </a:t>
            </a:r>
            <a:r>
              <a:rPr lang="tr-TR"/>
              <a:t>işlemleriyle doğrudan ya da dolaylı olarak ilgili bulunan kişiler, bu işlemlerle ilgili belge ve bilgileri beş yıl süreyle saklamak zorundadır. Beş yıllık süre genel olarak ilgili işlemin gerçekleştiği ya da ilgili gümrük rejiminin sona erdiği yılın sonundan itibaren işlemeye başlar.</a:t>
            </a:r>
          </a:p>
          <a:p>
            <a:pPr marL="0" indent="0">
              <a:buNone/>
            </a:pPr>
            <a:endParaRPr lang="tr-TR"/>
          </a:p>
          <a:p>
            <a:pPr marL="0" indent="0">
              <a:buNone/>
            </a:pPr>
            <a:r>
              <a:rPr lang="tr-TR"/>
              <a:t>	İtiraz hakkı: Gümrük yükümlülüklerinin kendileri aleyhine verilen kararlara ve bilgilere itiraz hakları bulunmaktadır. Kişiler bu haklarını kararın ve bilginin verildiği bir üst makama müracaat ederek kullanabilir. Düzeltme talepleri otuz gün içinde karara bağlanmak zorundadır.</a:t>
            </a:r>
          </a:p>
          <a:p>
            <a:pPr marL="0" indent="0">
              <a:buNone/>
            </a:pPr>
            <a:endParaRPr lang="tr-TR"/>
          </a:p>
        </p:txBody>
      </p:sp>
    </p:spTree>
    <p:extLst>
      <p:ext uri="{BB962C8B-B14F-4D97-AF65-F5344CB8AC3E}">
        <p14:creationId xmlns:p14="http://schemas.microsoft.com/office/powerpoint/2010/main" val="3943842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95536" y="548680"/>
            <a:ext cx="8291264" cy="5471120"/>
          </a:xfrm>
        </p:spPr>
        <p:txBody>
          <a:bodyPr/>
          <a:lstStyle/>
          <a:p>
            <a:pPr marL="0" indent="0">
              <a:buNone/>
            </a:pPr>
            <a:r>
              <a:rPr lang="tr-TR" b="1"/>
              <a:t>1.6.	Temel Gümrük Uygulamaları</a:t>
            </a:r>
          </a:p>
          <a:p>
            <a:pPr marL="0" indent="0">
              <a:buNone/>
            </a:pPr>
            <a:endParaRPr lang="tr-TR"/>
          </a:p>
          <a:p>
            <a:pPr marL="0" indent="0">
              <a:buNone/>
            </a:pPr>
            <a:r>
              <a:rPr lang="tr-TR"/>
              <a:t>Gümrük uygulaması dört ana unsurdan oluşur;</a:t>
            </a:r>
          </a:p>
          <a:p>
            <a:pPr marL="0" indent="0">
              <a:buNone/>
            </a:pPr>
            <a:r>
              <a:rPr lang="tr-TR"/>
              <a:t>	Tarife (sınıflandırma),</a:t>
            </a:r>
          </a:p>
          <a:p>
            <a:pPr marL="0" indent="0">
              <a:buNone/>
            </a:pPr>
            <a:r>
              <a:rPr lang="tr-TR"/>
              <a:t>	Menşe,</a:t>
            </a:r>
          </a:p>
          <a:p>
            <a:pPr marL="0" indent="0">
              <a:buNone/>
            </a:pPr>
            <a:r>
              <a:rPr lang="tr-TR"/>
              <a:t>	Kıymet,</a:t>
            </a:r>
          </a:p>
          <a:p>
            <a:pPr marL="0" indent="0">
              <a:buNone/>
            </a:pPr>
            <a:r>
              <a:rPr lang="tr-TR"/>
              <a:t>	Gümrükçe onaylanmış işlem veya kullanımıdır</a:t>
            </a:r>
          </a:p>
          <a:p>
            <a:pPr marL="0" indent="0">
              <a:buNone/>
            </a:pPr>
            <a:endParaRPr lang="tr-TR"/>
          </a:p>
        </p:txBody>
      </p:sp>
    </p:spTree>
    <p:extLst>
      <p:ext uri="{BB962C8B-B14F-4D97-AF65-F5344CB8AC3E}">
        <p14:creationId xmlns:p14="http://schemas.microsoft.com/office/powerpoint/2010/main" val="209556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323528" y="0"/>
            <a:ext cx="8568952" cy="1196753"/>
          </a:xfrm>
        </p:spPr>
        <p:txBody>
          <a:bodyPr>
            <a:normAutofit fontScale="90000"/>
          </a:bodyPr>
          <a:lstStyle/>
          <a:p>
            <a:pPr algn="ctr"/>
            <a:r>
              <a:rPr lang="tr-TR"/>
              <a:t>1.	</a:t>
            </a:r>
            <a:r>
              <a:rPr lang="tr-TR" b="1">
                <a:solidFill>
                  <a:srgbClr val="FF0000"/>
                </a:solidFill>
              </a:rPr>
              <a:t>GÜMRÜK VE TİCARET BAKANLIĞI VE GÜMRÜK KAVRAMLARI</a:t>
            </a:r>
          </a:p>
        </p:txBody>
      </p:sp>
      <p:sp>
        <p:nvSpPr>
          <p:cNvPr id="5" name="İçerik Yer Tutucusu 4"/>
          <p:cNvSpPr>
            <a:spLocks noGrp="1"/>
          </p:cNvSpPr>
          <p:nvPr>
            <p:ph sz="quarter" idx="1"/>
          </p:nvPr>
        </p:nvSpPr>
        <p:spPr>
          <a:xfrm>
            <a:off x="179512" y="1268760"/>
            <a:ext cx="8784976" cy="5472608"/>
          </a:xfrm>
        </p:spPr>
        <p:txBody>
          <a:bodyPr>
            <a:normAutofit fontScale="85000" lnSpcReduction="20000"/>
          </a:bodyPr>
          <a:lstStyle/>
          <a:p>
            <a:pPr marL="114300" indent="0">
              <a:buNone/>
            </a:pPr>
            <a:r>
              <a:rPr lang="tr-TR" smtClean="0">
                <a:solidFill>
                  <a:schemeClr val="tx1"/>
                </a:solidFill>
              </a:rPr>
              <a:t>	</a:t>
            </a:r>
          </a:p>
          <a:p>
            <a:pPr marL="114300" indent="0">
              <a:buNone/>
            </a:pPr>
            <a:r>
              <a:rPr lang="tr-TR">
                <a:solidFill>
                  <a:schemeClr val="tx1"/>
                </a:solidFill>
                <a:latin typeface="Times New Roman" panose="02020603050405020304" pitchFamily="18" charset="0"/>
                <a:cs typeface="Times New Roman" panose="02020603050405020304" pitchFamily="18" charset="0"/>
              </a:rPr>
              <a:t>	</a:t>
            </a:r>
            <a:r>
              <a:rPr lang="tr-TR" sz="2700" smtClean="0">
                <a:solidFill>
                  <a:schemeClr val="tx1"/>
                </a:solidFill>
                <a:latin typeface="Times New Roman" panose="02020603050405020304" pitchFamily="18" charset="0"/>
                <a:cs typeface="Times New Roman" panose="02020603050405020304" pitchFamily="18" charset="0"/>
              </a:rPr>
              <a:t>Gümrük</a:t>
            </a:r>
            <a:r>
              <a:rPr lang="tr-TR" sz="2700">
                <a:solidFill>
                  <a:schemeClr val="tx1"/>
                </a:solidFill>
                <a:latin typeface="Times New Roman" panose="02020603050405020304" pitchFamily="18" charset="0"/>
                <a:cs typeface="Times New Roman" panose="02020603050405020304" pitchFamily="18" charset="0"/>
              </a:rPr>
              <a:t>, bir ülkenin giriş ve çıkışında ticari hareketlerin denetim ve gözetiminin yapıldığı yer olarak tanımlanır. Diğer bir tanımla da yurt dışına gidiş veya yurt dışından dönüş sırasında gümrük işlemlerinin yapıldığı yerdir.</a:t>
            </a:r>
          </a:p>
          <a:p>
            <a:pPr marL="114300" indent="0">
              <a:buNone/>
            </a:pPr>
            <a:r>
              <a:rPr lang="tr-TR" sz="2700" smtClean="0">
                <a:solidFill>
                  <a:schemeClr val="tx1"/>
                </a:solidFill>
                <a:latin typeface="Times New Roman" panose="02020603050405020304" pitchFamily="18" charset="0"/>
                <a:cs typeface="Times New Roman" panose="02020603050405020304" pitchFamily="18" charset="0"/>
              </a:rPr>
              <a:t>	Her </a:t>
            </a:r>
            <a:r>
              <a:rPr lang="tr-TR" sz="2700">
                <a:solidFill>
                  <a:schemeClr val="tx1"/>
                </a:solidFill>
                <a:latin typeface="Times New Roman" panose="02020603050405020304" pitchFamily="18" charset="0"/>
                <a:cs typeface="Times New Roman" panose="02020603050405020304" pitchFamily="18" charset="0"/>
              </a:rPr>
              <a:t>ülkede dış ticaret bir kurallar zinciri ile denetlenmekte ve </a:t>
            </a:r>
            <a:r>
              <a:rPr lang="tr-TR" sz="2700" smtClean="0">
                <a:solidFill>
                  <a:schemeClr val="tx1"/>
                </a:solidFill>
                <a:latin typeface="Times New Roman" panose="02020603050405020304" pitchFamily="18" charset="0"/>
                <a:cs typeface="Times New Roman" panose="02020603050405020304" pitchFamily="18" charset="0"/>
              </a:rPr>
              <a:t>yönlendirilmektedir.Devletin </a:t>
            </a:r>
            <a:r>
              <a:rPr lang="tr-TR" sz="2700">
                <a:solidFill>
                  <a:schemeClr val="tx1"/>
                </a:solidFill>
                <a:latin typeface="Times New Roman" panose="02020603050405020304" pitchFamily="18" charset="0"/>
                <a:cs typeface="Times New Roman" panose="02020603050405020304" pitchFamily="18" charset="0"/>
              </a:rPr>
              <a:t>dış ticaret üzerindeki bu denetiminin ana amacı vergi almak değildir.</a:t>
            </a:r>
          </a:p>
          <a:p>
            <a:pPr marL="114300" indent="0">
              <a:buNone/>
            </a:pPr>
            <a:r>
              <a:rPr lang="tr-TR" sz="2700" smtClean="0">
                <a:solidFill>
                  <a:schemeClr val="tx1"/>
                </a:solidFill>
                <a:latin typeface="Times New Roman" panose="02020603050405020304" pitchFamily="18" charset="0"/>
                <a:cs typeface="Times New Roman" panose="02020603050405020304" pitchFamily="18" charset="0"/>
              </a:rPr>
              <a:t>	Gümrük </a:t>
            </a:r>
            <a:r>
              <a:rPr lang="tr-TR" sz="2700">
                <a:solidFill>
                  <a:schemeClr val="tx1"/>
                </a:solidFill>
                <a:latin typeface="Times New Roman" panose="02020603050405020304" pitchFamily="18" charset="0"/>
                <a:cs typeface="Times New Roman" panose="02020603050405020304" pitchFamily="18" charset="0"/>
              </a:rPr>
              <a:t>idaresi, gümrük mevzuatında belirtilen işlemlerin kısmen veya tamamen yerine getirildiği merkez veya taşra teşkilatındaki hiyerarşi yönetim birimlerinin tamamıdır.</a:t>
            </a:r>
          </a:p>
          <a:p>
            <a:pPr marL="114300" indent="0">
              <a:buNone/>
            </a:pPr>
            <a:r>
              <a:rPr lang="tr-TR" sz="2700" smtClean="0">
                <a:solidFill>
                  <a:schemeClr val="tx1"/>
                </a:solidFill>
                <a:latin typeface="Times New Roman" panose="02020603050405020304" pitchFamily="18" charset="0"/>
                <a:cs typeface="Times New Roman" panose="02020603050405020304" pitchFamily="18" charset="0"/>
              </a:rPr>
              <a:t>	Gümrük </a:t>
            </a:r>
            <a:r>
              <a:rPr lang="tr-TR" sz="2700">
                <a:solidFill>
                  <a:schemeClr val="tx1"/>
                </a:solidFill>
                <a:latin typeface="Times New Roman" panose="02020603050405020304" pitchFamily="18" charset="0"/>
                <a:cs typeface="Times New Roman" panose="02020603050405020304" pitchFamily="18" charset="0"/>
              </a:rPr>
              <a:t>ve Ticaret Bakanlığı, dış ticaretimizle ilgili mevzuatın uygulayıcısı konumunda bir kuruluş olarak yerini almaktadır. Ülkeye giren ve ülkeden çıkan eşyaya ve taşıt araçlarına/yolcuya uygulanmak üzere gümrük, dış ticaret vb. mevzuatla belirlenmiş bulunan kuralların uygulanmasını sağlamak/gözetmek görevini yerine getiren kurumdur.</a:t>
            </a:r>
          </a:p>
          <a:p>
            <a:pPr marL="114300" indent="0">
              <a:buNone/>
            </a:pPr>
            <a:r>
              <a:rPr lang="tr-TR" sz="2700"/>
              <a:t> </a:t>
            </a:r>
          </a:p>
          <a:p>
            <a:pPr marL="114300" indent="0">
              <a:buNone/>
            </a:pPr>
            <a:endParaRPr lang="tr-TR"/>
          </a:p>
        </p:txBody>
      </p:sp>
    </p:spTree>
    <p:extLst>
      <p:ext uri="{BB962C8B-B14F-4D97-AF65-F5344CB8AC3E}">
        <p14:creationId xmlns:p14="http://schemas.microsoft.com/office/powerpoint/2010/main" val="55162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507288" cy="5687144"/>
          </a:xfrm>
        </p:spPr>
        <p:txBody>
          <a:bodyPr>
            <a:normAutofit/>
          </a:bodyPr>
          <a:lstStyle/>
          <a:p>
            <a:pPr marL="0" indent="0">
              <a:buNone/>
            </a:pPr>
            <a:r>
              <a:rPr lang="tr-TR" b="1"/>
              <a:t>1.6.1.2.	Bağlayıcı Tarife Bilgileri (Uygulaması)</a:t>
            </a:r>
          </a:p>
          <a:p>
            <a:pPr marL="0" indent="0">
              <a:buNone/>
            </a:pPr>
            <a:endParaRPr lang="tr-TR"/>
          </a:p>
          <a:p>
            <a:pPr marL="0" indent="0">
              <a:buNone/>
            </a:pPr>
            <a:r>
              <a:rPr lang="tr-TR"/>
              <a:t>Bir gerçek veya tüzel kişi, eşyasının tarifesini bilemiyorsa yazılı talep üzerine tarife belirlenir. Bağlayıcı niteliğinden dolayı buna uyulmak zorundadır. Tarife  belirleme yetkisine;</a:t>
            </a:r>
          </a:p>
          <a:p>
            <a:pPr marL="0" indent="0">
              <a:buNone/>
            </a:pPr>
            <a:endParaRPr lang="tr-TR"/>
          </a:p>
          <a:p>
            <a:pPr marL="0" indent="0">
              <a:buNone/>
            </a:pPr>
            <a:r>
              <a:rPr lang="tr-TR"/>
              <a:t>	Gümrükler Başmüdürlüğü  vasıtasıyla Gümrükler Genel Müdürlüğü,</a:t>
            </a:r>
          </a:p>
          <a:p>
            <a:pPr marL="0" indent="0">
              <a:buNone/>
            </a:pPr>
            <a:r>
              <a:rPr lang="tr-TR"/>
              <a:t>	Taşrada gümrük muayene memuru sahiptir.</a:t>
            </a:r>
          </a:p>
          <a:p>
            <a:pPr marL="0" indent="0">
              <a:buNone/>
            </a:pPr>
            <a:endParaRPr lang="tr-TR"/>
          </a:p>
          <a:p>
            <a:pPr marL="0" indent="0">
              <a:buNone/>
            </a:pPr>
            <a:r>
              <a:rPr lang="tr-TR"/>
              <a:t>Altı yıl geçerlidir. TGTC veya DGÖ kararlarının değişmesi gibi bazı durumlarda geçerliliğini yitirir.</a:t>
            </a:r>
          </a:p>
          <a:p>
            <a:pPr marL="0" indent="0">
              <a:buNone/>
            </a:pPr>
            <a:endParaRPr lang="tr-TR"/>
          </a:p>
        </p:txBody>
      </p:sp>
    </p:spTree>
    <p:extLst>
      <p:ext uri="{BB962C8B-B14F-4D97-AF65-F5344CB8AC3E}">
        <p14:creationId xmlns:p14="http://schemas.microsoft.com/office/powerpoint/2010/main" val="200684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a:bodyPr>
          <a:lstStyle/>
          <a:p>
            <a:pPr marL="0" indent="0">
              <a:buNone/>
            </a:pPr>
            <a:r>
              <a:rPr lang="tr-TR" b="1"/>
              <a:t>1.6.2.	Menşe Bilgileri</a:t>
            </a:r>
          </a:p>
          <a:p>
            <a:pPr marL="0" indent="0">
              <a:buNone/>
            </a:pPr>
            <a:endParaRPr lang="tr-TR"/>
          </a:p>
          <a:p>
            <a:pPr marL="0" indent="0">
              <a:buNone/>
            </a:pPr>
            <a:r>
              <a:rPr lang="tr-TR" smtClean="0"/>
              <a:t>	Menşe</a:t>
            </a:r>
            <a:r>
              <a:rPr lang="tr-TR"/>
              <a:t>, bir eşyanın hangi ülkede üretildiğini ifade eder. Yani bir eşyanın ekonomik milliyetidir. Türkiye’de hasat edilen bitkisel ürünler, Türkiye’de doğmuş ve yetiştirilmiş canlı hayvanlar, Türkiye topraklarında çıkarılan mineral ürünler Türk menşelidir.</a:t>
            </a:r>
          </a:p>
          <a:p>
            <a:pPr marL="0" indent="0">
              <a:buNone/>
            </a:pPr>
            <a:endParaRPr lang="tr-TR"/>
          </a:p>
          <a:p>
            <a:pPr marL="0" indent="0">
              <a:buNone/>
            </a:pPr>
            <a:r>
              <a:rPr lang="tr-TR" smtClean="0"/>
              <a:t>	Malın </a:t>
            </a:r>
            <a:r>
              <a:rPr lang="tr-TR"/>
              <a:t>hangi ülkede üretildiğini gösteren belgelere de menşe şahadetnamesi adı verilmektedir. Bu belgeyi ticaret odaları onaylar. Menşe ülkesi açıkça belli olan ve kıymeti CIF 300 avroyu geçmeyen eşya için menşe şahadetnamesi ibraz etme zorunluluğu yoktur.</a:t>
            </a:r>
          </a:p>
          <a:p>
            <a:pPr marL="0" indent="0">
              <a:buNone/>
            </a:pPr>
            <a:endParaRPr lang="tr-TR"/>
          </a:p>
          <a:p>
            <a:pPr marL="0" indent="0">
              <a:buNone/>
            </a:pPr>
            <a:r>
              <a:rPr lang="tr-TR"/>
              <a:t>Tercihli menşe ve tercihli olmayan menşe olmak üzere ikiye ayrılır.</a:t>
            </a:r>
          </a:p>
          <a:p>
            <a:pPr marL="0" indent="0">
              <a:buNone/>
            </a:pPr>
            <a:endParaRPr lang="tr-TR"/>
          </a:p>
          <a:p>
            <a:pPr marL="0" indent="0">
              <a:buNone/>
            </a:pPr>
            <a:endParaRPr lang="tr-TR"/>
          </a:p>
        </p:txBody>
      </p:sp>
    </p:spTree>
    <p:extLst>
      <p:ext uri="{BB962C8B-B14F-4D97-AF65-F5344CB8AC3E}">
        <p14:creationId xmlns:p14="http://schemas.microsoft.com/office/powerpoint/2010/main" val="109206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712968" cy="6552728"/>
          </a:xfrm>
        </p:spPr>
        <p:txBody>
          <a:bodyPr>
            <a:normAutofit/>
          </a:bodyPr>
          <a:lstStyle/>
          <a:p>
            <a:pPr marL="0" indent="0">
              <a:buNone/>
            </a:pPr>
            <a:r>
              <a:rPr lang="tr-TR" b="1"/>
              <a:t>Bağlayıcı Menşe Bilgileri (Uygulaması)</a:t>
            </a:r>
          </a:p>
          <a:p>
            <a:pPr marL="0" indent="0">
              <a:buNone/>
            </a:pPr>
            <a:endParaRPr lang="tr-TR"/>
          </a:p>
          <a:p>
            <a:pPr marL="0" indent="0">
              <a:buNone/>
            </a:pPr>
            <a:r>
              <a:rPr lang="tr-TR" smtClean="0"/>
              <a:t>	Kişilerin </a:t>
            </a:r>
            <a:r>
              <a:rPr lang="tr-TR"/>
              <a:t>yazılı talebi üzerine Gümrükler Genel Müdürlüğü tarafından bağlayıcı menşe bilgisi (BMB) verilir.</a:t>
            </a:r>
          </a:p>
          <a:p>
            <a:pPr marL="0" indent="0">
              <a:buNone/>
            </a:pPr>
            <a:endParaRPr lang="tr-TR"/>
          </a:p>
          <a:p>
            <a:pPr marL="0" indent="0">
              <a:buNone/>
            </a:pPr>
            <a:r>
              <a:rPr lang="tr-TR" smtClean="0"/>
              <a:t>	BMB</a:t>
            </a:r>
            <a:r>
              <a:rPr lang="tr-TR"/>
              <a:t>, gümrük idarelerini hak sahibine karşı yalnızca eşyanın menşesinin belirlenmesi konusunda ve bilginin verildiği tarihten sonra tamamlanacak gümrük işlemlerine konu olan eşya için bağlar.</a:t>
            </a:r>
          </a:p>
          <a:p>
            <a:pPr marL="0" indent="0">
              <a:buNone/>
            </a:pPr>
            <a:endParaRPr lang="tr-TR"/>
          </a:p>
          <a:p>
            <a:pPr marL="0" indent="0">
              <a:buNone/>
            </a:pPr>
            <a:r>
              <a:rPr lang="tr-TR" smtClean="0"/>
              <a:t>	Üç </a:t>
            </a:r>
            <a:r>
              <a:rPr lang="tr-TR"/>
              <a:t>yıl geçerli olup mevzuat ve uluslararası kuralların değişmesi gibi bazı durumlarda geçerliliğini yitirir.</a:t>
            </a:r>
          </a:p>
          <a:p>
            <a:pPr marL="0" indent="0">
              <a:buNone/>
            </a:pPr>
            <a:endParaRPr lang="tr-TR"/>
          </a:p>
        </p:txBody>
      </p:sp>
    </p:spTree>
    <p:extLst>
      <p:ext uri="{BB962C8B-B14F-4D97-AF65-F5344CB8AC3E}">
        <p14:creationId xmlns:p14="http://schemas.microsoft.com/office/powerpoint/2010/main" val="920495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597352"/>
          </a:xfrm>
        </p:spPr>
        <p:txBody>
          <a:bodyPr>
            <a:normAutofit/>
          </a:bodyPr>
          <a:lstStyle/>
          <a:p>
            <a:pPr marL="0" indent="0">
              <a:buNone/>
            </a:pPr>
            <a:r>
              <a:rPr lang="tr-TR" b="1"/>
              <a:t>1.6.3.	Eşyanın Gümrük Kıymeti</a:t>
            </a:r>
          </a:p>
          <a:p>
            <a:pPr marL="0" indent="0">
              <a:buNone/>
            </a:pPr>
            <a:r>
              <a:rPr lang="tr-TR" smtClean="0"/>
              <a:t>	Eşyanın </a:t>
            </a:r>
            <a:r>
              <a:rPr lang="tr-TR"/>
              <a:t>gümrük vergisine esas kıymeti; maliyet, taşıma masrafı (navlun) ve sigortadan oluşur (cost, insurance, freight = CIF).</a:t>
            </a:r>
          </a:p>
          <a:p>
            <a:pPr marL="0" indent="0">
              <a:buNone/>
            </a:pPr>
            <a:r>
              <a:rPr lang="tr-TR"/>
              <a:t> </a:t>
            </a:r>
          </a:p>
          <a:p>
            <a:pPr marL="0" indent="0">
              <a:buNone/>
            </a:pPr>
            <a:r>
              <a:rPr lang="tr-TR" smtClean="0"/>
              <a:t>	Kıymet</a:t>
            </a:r>
            <a:r>
              <a:rPr lang="tr-TR"/>
              <a:t>, altı kıymet belirleme yönteminin sırasıyla uygulanmasıyla tespit edilir. Bir önceki yöntem bitmeden bir sonraki yönteme geçilmez.</a:t>
            </a:r>
          </a:p>
          <a:p>
            <a:pPr marL="0" indent="0">
              <a:buNone/>
            </a:pPr>
            <a:r>
              <a:rPr lang="tr-TR" smtClean="0"/>
              <a:t>Döviz </a:t>
            </a:r>
            <a:r>
              <a:rPr lang="tr-TR"/>
              <a:t>beyannamesi, tescil tarihindeki kurdan Türk lirasına çevrilir</a:t>
            </a:r>
            <a:r>
              <a:rPr lang="tr-TR" smtClean="0"/>
              <a:t>.</a:t>
            </a:r>
          </a:p>
          <a:p>
            <a:pPr marL="0" indent="0">
              <a:buNone/>
            </a:pPr>
            <a:r>
              <a:rPr lang="tr-TR" i="1"/>
              <a:t>Gümrük kıymetine ilave edilecek unsurlar şunlardır:</a:t>
            </a:r>
          </a:p>
          <a:p>
            <a:pPr marL="0" indent="0">
              <a:buNone/>
            </a:pPr>
            <a:r>
              <a:rPr lang="tr-TR" i="1"/>
              <a:t> </a:t>
            </a:r>
            <a:r>
              <a:rPr lang="tr-TR" smtClean="0"/>
              <a:t></a:t>
            </a:r>
            <a:r>
              <a:rPr lang="tr-TR"/>
              <a:t>	Royalti- lisans ücretleri</a:t>
            </a:r>
          </a:p>
          <a:p>
            <a:pPr marL="0" indent="0">
              <a:buNone/>
            </a:pPr>
            <a:r>
              <a:rPr lang="tr-TR"/>
              <a:t>	İşçilik</a:t>
            </a:r>
          </a:p>
          <a:p>
            <a:pPr marL="0" indent="0">
              <a:buNone/>
            </a:pPr>
            <a:r>
              <a:rPr lang="tr-TR"/>
              <a:t>	Malzeme</a:t>
            </a:r>
          </a:p>
          <a:p>
            <a:pPr marL="0" indent="0">
              <a:buNone/>
            </a:pPr>
            <a:r>
              <a:rPr lang="tr-TR" smtClean="0"/>
              <a:t></a:t>
            </a:r>
            <a:r>
              <a:rPr lang="tr-TR"/>
              <a:t>	Nakliye</a:t>
            </a:r>
          </a:p>
          <a:p>
            <a:pPr marL="0" indent="0">
              <a:buNone/>
            </a:pPr>
            <a:r>
              <a:rPr lang="tr-TR"/>
              <a:t>	Sigorta vb</a:t>
            </a:r>
          </a:p>
          <a:p>
            <a:pPr marL="0" indent="0">
              <a:buNone/>
            </a:pPr>
            <a:endParaRPr lang="tr-TR"/>
          </a:p>
        </p:txBody>
      </p:sp>
    </p:spTree>
    <p:extLst>
      <p:ext uri="{BB962C8B-B14F-4D97-AF65-F5344CB8AC3E}">
        <p14:creationId xmlns:p14="http://schemas.microsoft.com/office/powerpoint/2010/main" val="369420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lstStyle/>
          <a:p>
            <a:pPr marL="0" indent="0">
              <a:buNone/>
            </a:pPr>
            <a:r>
              <a:rPr lang="tr-TR" b="1"/>
              <a:t>1.7.	Eşyaya Uygulanacak Hükümler (Gümrükçe Onaylanmış İşlem ve Kullanımından Önceki İşlemler)</a:t>
            </a:r>
          </a:p>
          <a:p>
            <a:pPr marL="0" indent="0">
              <a:buNone/>
            </a:pPr>
            <a:r>
              <a:rPr lang="tr-TR"/>
              <a:t>	Eşyanın Türkiye gümrük bölgesine </a:t>
            </a:r>
            <a:r>
              <a:rPr lang="tr-TR" smtClean="0"/>
              <a:t>gelişi:</a:t>
            </a:r>
            <a:endParaRPr lang="tr-TR"/>
          </a:p>
          <a:p>
            <a:pPr marL="0" indent="0">
              <a:buNone/>
            </a:pPr>
            <a:r>
              <a:rPr lang="tr-TR"/>
              <a:t>	Eşyanın gümrüğe </a:t>
            </a:r>
            <a:r>
              <a:rPr lang="tr-TR" smtClean="0"/>
              <a:t>sunulması :</a:t>
            </a:r>
            <a:endParaRPr lang="tr-TR"/>
          </a:p>
          <a:p>
            <a:pPr marL="0" indent="0">
              <a:buNone/>
            </a:pPr>
            <a:r>
              <a:rPr lang="tr-TR"/>
              <a:t>	Özet beyan verilmesi ve eşyanın </a:t>
            </a:r>
            <a:r>
              <a:rPr lang="tr-TR" smtClean="0"/>
              <a:t>boşaltılması :</a:t>
            </a:r>
            <a:endParaRPr lang="tr-TR"/>
          </a:p>
          <a:p>
            <a:pPr marL="0" indent="0">
              <a:buNone/>
            </a:pPr>
            <a:r>
              <a:rPr lang="tr-TR"/>
              <a:t>	Gümrükçe onaylanmış işlem veya kullanım belirleme </a:t>
            </a:r>
            <a:r>
              <a:rPr lang="tr-TR" smtClean="0"/>
              <a:t>zorunluluğu :</a:t>
            </a:r>
            <a:endParaRPr lang="tr-TR"/>
          </a:p>
          <a:p>
            <a:pPr marL="0" indent="0">
              <a:buNone/>
            </a:pPr>
            <a:r>
              <a:rPr lang="tr-TR"/>
              <a:t>	Eşyanın geçici </a:t>
            </a:r>
            <a:r>
              <a:rPr lang="tr-TR" smtClean="0"/>
              <a:t>depolanması :</a:t>
            </a:r>
            <a:endParaRPr lang="tr-TR"/>
          </a:p>
          <a:p>
            <a:pPr marL="0" indent="0">
              <a:buNone/>
            </a:pPr>
            <a:endParaRPr lang="tr-TR"/>
          </a:p>
        </p:txBody>
      </p:sp>
    </p:spTree>
    <p:extLst>
      <p:ext uri="{BB962C8B-B14F-4D97-AF65-F5344CB8AC3E}">
        <p14:creationId xmlns:p14="http://schemas.microsoft.com/office/powerpoint/2010/main" val="1934964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77500" lnSpcReduction="20000"/>
          </a:bodyPr>
          <a:lstStyle/>
          <a:p>
            <a:pPr marL="0" indent="0">
              <a:buNone/>
            </a:pPr>
            <a:r>
              <a:rPr lang="tr-TR" b="1"/>
              <a:t>1.8.	Gümrük Beyan ve Muayene</a:t>
            </a:r>
          </a:p>
          <a:p>
            <a:pPr marL="0" indent="0">
              <a:buNone/>
            </a:pPr>
            <a:r>
              <a:rPr lang="tr-TR"/>
              <a:t>Bir gümrük rejimine tabi tutulmak istenilen eşya bu rejime uygun şekilde yetkili gümrük idaresine beyan edilir.</a:t>
            </a:r>
          </a:p>
          <a:p>
            <a:pPr marL="0" indent="0">
              <a:buNone/>
            </a:pPr>
            <a:r>
              <a:rPr lang="tr-TR"/>
              <a:t>Dört çeşit gümrük beyanı vardır.</a:t>
            </a:r>
          </a:p>
          <a:p>
            <a:pPr marL="0" indent="0">
              <a:buNone/>
            </a:pPr>
            <a:r>
              <a:rPr lang="tr-TR"/>
              <a:t>	Yazılı beyan</a:t>
            </a:r>
          </a:p>
          <a:p>
            <a:pPr marL="0" indent="0">
              <a:buNone/>
            </a:pPr>
            <a:r>
              <a:rPr lang="tr-TR"/>
              <a:t>•	Normal usulde beyan</a:t>
            </a:r>
          </a:p>
          <a:p>
            <a:pPr marL="0" indent="0">
              <a:buNone/>
            </a:pPr>
            <a:r>
              <a:rPr lang="tr-TR" smtClean="0"/>
              <a:t>	o</a:t>
            </a:r>
            <a:r>
              <a:rPr lang="tr-TR"/>
              <a:t>	Elçilik mektubu</a:t>
            </a:r>
          </a:p>
          <a:p>
            <a:pPr marL="0" indent="0">
              <a:buNone/>
            </a:pPr>
            <a:r>
              <a:rPr lang="tr-TR" smtClean="0"/>
              <a:t>	o</a:t>
            </a:r>
            <a:r>
              <a:rPr lang="tr-TR"/>
              <a:t>	Kurye mektubu</a:t>
            </a:r>
          </a:p>
          <a:p>
            <a:pPr marL="0" indent="0">
              <a:buNone/>
            </a:pPr>
            <a:r>
              <a:rPr lang="tr-TR" smtClean="0"/>
              <a:t>	o</a:t>
            </a:r>
            <a:r>
              <a:rPr lang="tr-TR"/>
              <a:t>	Tır karnesi</a:t>
            </a:r>
          </a:p>
          <a:p>
            <a:pPr marL="0" indent="0">
              <a:buNone/>
            </a:pPr>
            <a:r>
              <a:rPr lang="tr-TR" smtClean="0"/>
              <a:t>	o</a:t>
            </a:r>
            <a:r>
              <a:rPr lang="tr-TR"/>
              <a:t>	ATA karnesi</a:t>
            </a:r>
          </a:p>
          <a:p>
            <a:pPr marL="0" indent="0">
              <a:buNone/>
            </a:pPr>
            <a:r>
              <a:rPr lang="tr-TR" smtClean="0"/>
              <a:t>	o</a:t>
            </a:r>
            <a:r>
              <a:rPr lang="tr-TR"/>
              <a:t>	Kumanya listesi</a:t>
            </a:r>
          </a:p>
          <a:p>
            <a:pPr marL="0" indent="0">
              <a:buNone/>
            </a:pPr>
            <a:r>
              <a:rPr lang="tr-TR" smtClean="0"/>
              <a:t>	o</a:t>
            </a:r>
            <a:r>
              <a:rPr lang="tr-TR"/>
              <a:t>	Declaration en douane</a:t>
            </a:r>
          </a:p>
          <a:p>
            <a:pPr marL="0" indent="0">
              <a:buNone/>
            </a:pPr>
            <a:r>
              <a:rPr lang="tr-TR"/>
              <a:t>•	Basitleştirilmiş usulde beyan</a:t>
            </a:r>
          </a:p>
          <a:p>
            <a:pPr marL="0" indent="0">
              <a:buNone/>
            </a:pPr>
            <a:r>
              <a:rPr lang="tr-TR" smtClean="0"/>
              <a:t>	o</a:t>
            </a:r>
            <a:r>
              <a:rPr lang="tr-TR"/>
              <a:t>	Eksik beyan</a:t>
            </a:r>
          </a:p>
          <a:p>
            <a:pPr marL="0" indent="0">
              <a:buNone/>
            </a:pPr>
            <a:r>
              <a:rPr lang="tr-TR" smtClean="0"/>
              <a:t>	o</a:t>
            </a:r>
            <a:r>
              <a:rPr lang="tr-TR"/>
              <a:t>	Ticari veya idari belgeyle (basitleştirilmiş) beyan</a:t>
            </a:r>
          </a:p>
          <a:p>
            <a:pPr marL="0" indent="0">
              <a:buNone/>
            </a:pPr>
            <a:r>
              <a:rPr lang="tr-TR" smtClean="0"/>
              <a:t>	o</a:t>
            </a:r>
            <a:r>
              <a:rPr lang="tr-TR"/>
              <a:t>	Kayıt yoluyla beyan</a:t>
            </a:r>
          </a:p>
          <a:p>
            <a:pPr marL="0" indent="0">
              <a:buNone/>
            </a:pPr>
            <a:r>
              <a:rPr lang="tr-TR"/>
              <a:t>•	Özel beyan</a:t>
            </a:r>
          </a:p>
          <a:p>
            <a:pPr marL="0" indent="0">
              <a:buNone/>
            </a:pPr>
            <a:r>
              <a:rPr lang="tr-TR"/>
              <a:t>	Sözle beyan</a:t>
            </a:r>
          </a:p>
          <a:p>
            <a:pPr marL="0" indent="0">
              <a:buNone/>
            </a:pPr>
            <a:r>
              <a:rPr lang="tr-TR"/>
              <a:t>	Bilgisayar veri işleme tekniği yoluyla beyan</a:t>
            </a:r>
          </a:p>
          <a:p>
            <a:pPr marL="0" indent="0">
              <a:buNone/>
            </a:pPr>
            <a:r>
              <a:rPr lang="tr-TR"/>
              <a:t>	Başka bir tasarruf yoluyla beyan</a:t>
            </a:r>
          </a:p>
          <a:p>
            <a:pPr marL="0" indent="0">
              <a:buNone/>
            </a:pPr>
            <a:endParaRPr lang="tr-TR"/>
          </a:p>
          <a:p>
            <a:pPr marL="0" indent="0">
              <a:buNone/>
            </a:pPr>
            <a:endParaRPr lang="tr-TR"/>
          </a:p>
        </p:txBody>
      </p:sp>
    </p:spTree>
    <p:extLst>
      <p:ext uri="{BB962C8B-B14F-4D97-AF65-F5344CB8AC3E}">
        <p14:creationId xmlns:p14="http://schemas.microsoft.com/office/powerpoint/2010/main" val="1824200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92500" lnSpcReduction="10000"/>
          </a:bodyPr>
          <a:lstStyle/>
          <a:p>
            <a:pPr marL="0" indent="0">
              <a:buNone/>
            </a:pPr>
            <a:r>
              <a:rPr lang="tr-TR" b="1"/>
              <a:t>1.8.1.	Beyannameye Eklenecek Belgeler</a:t>
            </a:r>
          </a:p>
          <a:p>
            <a:pPr marL="0" indent="0">
              <a:buNone/>
            </a:pPr>
            <a:endParaRPr lang="tr-TR"/>
          </a:p>
          <a:p>
            <a:pPr marL="0" indent="0">
              <a:buNone/>
            </a:pPr>
            <a:r>
              <a:rPr lang="tr-TR"/>
              <a:t>Gümrük beyannamesi ile birlikte eşyanın faturasının ibrazı zorunludur. Ayrıca beyanname ekinde;</a:t>
            </a:r>
          </a:p>
          <a:p>
            <a:pPr marL="0" indent="0">
              <a:buNone/>
            </a:pPr>
            <a:r>
              <a:rPr lang="tr-TR"/>
              <a:t> </a:t>
            </a:r>
          </a:p>
          <a:p>
            <a:pPr marL="0" indent="0">
              <a:buNone/>
            </a:pPr>
            <a:r>
              <a:rPr lang="tr-TR"/>
              <a:t>	Eşyanın serbest dolaşıma girişinde, teslim şekline göre navlun faturası ve/veya sigorta poliçesi,</a:t>
            </a:r>
          </a:p>
          <a:p>
            <a:pPr marL="0" indent="0">
              <a:buNone/>
            </a:pPr>
            <a:r>
              <a:rPr lang="tr-TR"/>
              <a:t>	Transit ve antrepo rejimlerinde, taşıma belgeleri,</a:t>
            </a:r>
          </a:p>
          <a:p>
            <a:pPr marL="0" indent="0">
              <a:buNone/>
            </a:pPr>
            <a:r>
              <a:rPr lang="tr-TR"/>
              <a:t>	Eşyanın laboratuvar tahliline veya ekspertize tabi tutulması durumunda, buna ilişkin raporlar,</a:t>
            </a:r>
          </a:p>
          <a:p>
            <a:pPr marL="0" indent="0">
              <a:buNone/>
            </a:pPr>
            <a:r>
              <a:rPr lang="tr-TR"/>
              <a:t>	İhracat, transit ve antrepo rejimleri dışında kalan rejimlerde; kıymet bildirim formu,</a:t>
            </a:r>
          </a:p>
          <a:p>
            <a:pPr marL="0" indent="0">
              <a:buNone/>
            </a:pPr>
            <a:r>
              <a:rPr lang="tr-TR"/>
              <a:t>	Eşyanın tercihli tarife uygulamasından yararlanması hâlinde, gerekli belgeler,</a:t>
            </a:r>
          </a:p>
          <a:p>
            <a:pPr marL="0" indent="0">
              <a:buNone/>
            </a:pPr>
            <a:r>
              <a:rPr lang="tr-TR"/>
              <a:t>	Eşyanın ilgili gümrük rejimine tabi tutulabilmesi için bir izin veya bir belge arandığı hâllerde, söz konusu izin veya belge aranır.</a:t>
            </a:r>
          </a:p>
          <a:p>
            <a:pPr marL="0" indent="0">
              <a:buNone/>
            </a:pPr>
            <a:endParaRPr lang="tr-TR"/>
          </a:p>
        </p:txBody>
      </p:sp>
    </p:spTree>
    <p:extLst>
      <p:ext uri="{BB962C8B-B14F-4D97-AF65-F5344CB8AC3E}">
        <p14:creationId xmlns:p14="http://schemas.microsoft.com/office/powerpoint/2010/main" val="2030833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856984" cy="6552728"/>
          </a:xfrm>
        </p:spPr>
        <p:txBody>
          <a:bodyPr>
            <a:normAutofit/>
          </a:bodyPr>
          <a:lstStyle/>
          <a:p>
            <a:pPr marL="0" indent="0">
              <a:buNone/>
            </a:pPr>
            <a:r>
              <a:rPr lang="tr-TR" b="1"/>
              <a:t>1.8.2.	Beyannamenin Tescil ve Onayı</a:t>
            </a:r>
          </a:p>
          <a:p>
            <a:pPr marL="0" indent="0">
              <a:buNone/>
            </a:pPr>
            <a:endParaRPr lang="tr-TR"/>
          </a:p>
          <a:p>
            <a:pPr marL="0" indent="0" algn="just">
              <a:buNone/>
            </a:pPr>
            <a:r>
              <a:rPr lang="tr-TR" smtClean="0"/>
              <a:t>	Beyanname</a:t>
            </a:r>
            <a:r>
              <a:rPr lang="tr-TR"/>
              <a:t>, beyana ilişkin bilgilerin sisteme girilmesi ve sistem  tarafından  tescil tarihi ve sayısı verilmesiyle tescil edilir.</a:t>
            </a:r>
          </a:p>
          <a:p>
            <a:pPr marL="0" indent="0" algn="just">
              <a:buNone/>
            </a:pPr>
            <a:endParaRPr lang="tr-TR"/>
          </a:p>
          <a:p>
            <a:pPr marL="0" indent="0" algn="just">
              <a:buNone/>
            </a:pPr>
            <a:r>
              <a:rPr lang="tr-TR" smtClean="0"/>
              <a:t>	Onay </a:t>
            </a:r>
            <a:r>
              <a:rPr lang="tr-TR"/>
              <a:t>memuru tarafından beyanname ekinde yer alan belgeler ile beyanname bilgileri karşılaştırılır. Karşılaştırma sonucunda, bilgilerin aynı ve eklerin de beyan edildiği sayıda olduğunun görülmesi hâlinde beyanname sistem tarafından onaylanır. Onay işlemi beyannamenin kâğıt nüshalarının üzerinin mühürlenmesi ve imzalanmasıyla onay memuru tarafından tamamlanır</a:t>
            </a:r>
          </a:p>
          <a:p>
            <a:pPr marL="0" indent="0">
              <a:buNone/>
            </a:pPr>
            <a:endParaRPr lang="tr-TR"/>
          </a:p>
        </p:txBody>
      </p:sp>
    </p:spTree>
    <p:extLst>
      <p:ext uri="{BB962C8B-B14F-4D97-AF65-F5344CB8AC3E}">
        <p14:creationId xmlns:p14="http://schemas.microsoft.com/office/powerpoint/2010/main" val="3583055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624736"/>
          </a:xfrm>
        </p:spPr>
        <p:txBody>
          <a:bodyPr>
            <a:normAutofit/>
          </a:bodyPr>
          <a:lstStyle/>
          <a:p>
            <a:pPr marL="0" indent="0">
              <a:buNone/>
            </a:pPr>
            <a:r>
              <a:rPr lang="tr-TR" b="1"/>
              <a:t>1.8.3.	Beyannamede Düzeltme</a:t>
            </a:r>
          </a:p>
          <a:p>
            <a:pPr marL="0" indent="0">
              <a:buNone/>
            </a:pPr>
            <a:endParaRPr lang="tr-TR"/>
          </a:p>
          <a:p>
            <a:pPr marL="0" indent="0">
              <a:buNone/>
            </a:pPr>
            <a:r>
              <a:rPr lang="tr-TR" smtClean="0"/>
              <a:t>	Beyannameler </a:t>
            </a:r>
            <a:r>
              <a:rPr lang="tr-TR"/>
              <a:t>tescilden sonra düzeltilemez. Ancak beyan sahibinin talebi ve gümrük idare amirinin izni ile beyanname üzerinde yer alan eşyanın cinsi, nevi ve niteliğiyle marka ve numaraları haricindeki bilgiler düzeltilebilir.</a:t>
            </a:r>
          </a:p>
          <a:p>
            <a:pPr marL="0" indent="0">
              <a:buNone/>
            </a:pPr>
            <a:endParaRPr lang="tr-TR"/>
          </a:p>
          <a:p>
            <a:pPr marL="0" indent="0">
              <a:buNone/>
            </a:pPr>
            <a:r>
              <a:rPr lang="tr-TR"/>
              <a:t>Ancak beyanın bağlayıcılığı hükmü çerçevesinde;</a:t>
            </a:r>
          </a:p>
          <a:p>
            <a:pPr marL="0" indent="0">
              <a:buNone/>
            </a:pPr>
            <a:endParaRPr lang="tr-TR"/>
          </a:p>
          <a:p>
            <a:pPr marL="0" indent="0">
              <a:buNone/>
            </a:pPr>
            <a:r>
              <a:rPr lang="tr-TR"/>
              <a:t>	Beyan sahibine eşyanın muayene edileceğinin bildirilmesinden,</a:t>
            </a:r>
          </a:p>
          <a:p>
            <a:pPr marL="0" indent="0">
              <a:buNone/>
            </a:pPr>
            <a:r>
              <a:rPr lang="tr-TR"/>
              <a:t>	Bilgilerin yanlış olduğunun tespit edilmesinden,</a:t>
            </a:r>
          </a:p>
          <a:p>
            <a:pPr marL="0" indent="0">
              <a:buNone/>
            </a:pPr>
            <a:r>
              <a:rPr lang="tr-TR"/>
              <a:t>	Eşyanın tesliminden sonra beyanın kontrolüne ilişkin hükümler saklı kalmak kaydıyla eşyanın teslim edilmesinden sonra beyannamede düzeltme yapılmasına izin verilmez.</a:t>
            </a:r>
          </a:p>
          <a:p>
            <a:pPr marL="0" indent="0">
              <a:buNone/>
            </a:pPr>
            <a:endParaRPr lang="tr-TR"/>
          </a:p>
        </p:txBody>
      </p:sp>
    </p:spTree>
    <p:extLst>
      <p:ext uri="{BB962C8B-B14F-4D97-AF65-F5344CB8AC3E}">
        <p14:creationId xmlns:p14="http://schemas.microsoft.com/office/powerpoint/2010/main" val="638123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lstStyle/>
          <a:p>
            <a:pPr marL="0" indent="0">
              <a:buNone/>
            </a:pPr>
            <a:endParaRPr lang="tr-TR" b="1" smtClean="0"/>
          </a:p>
          <a:p>
            <a:pPr marL="0" indent="0">
              <a:buNone/>
            </a:pPr>
            <a:r>
              <a:rPr lang="tr-TR" b="1" smtClean="0"/>
              <a:t>1.8.4</a:t>
            </a:r>
            <a:r>
              <a:rPr lang="tr-TR" b="1"/>
              <a:t>.	</a:t>
            </a:r>
            <a:r>
              <a:rPr lang="tr-TR" b="1" smtClean="0"/>
              <a:t>Beyan- </a:t>
            </a:r>
            <a:r>
              <a:rPr lang="tr-TR" b="1"/>
              <a:t>Muayene </a:t>
            </a:r>
            <a:r>
              <a:rPr lang="tr-TR" b="1" smtClean="0"/>
              <a:t>Farkı</a:t>
            </a:r>
          </a:p>
          <a:p>
            <a:pPr marL="0" indent="0">
              <a:buNone/>
            </a:pPr>
            <a:r>
              <a:rPr lang="tr-TR" smtClean="0"/>
              <a:t>	</a:t>
            </a:r>
          </a:p>
          <a:p>
            <a:pPr marL="0" indent="0">
              <a:buNone/>
            </a:pPr>
            <a:r>
              <a:rPr lang="tr-TR" smtClean="0"/>
              <a:t>Beyan </a:t>
            </a:r>
            <a:r>
              <a:rPr lang="tr-TR"/>
              <a:t>ile muayene arasında fark bulunması hâlinde, muayene memuru tarafından bir müzekkere düzenlenerek idare amirinin onayına sunulur. İdare amirinin onayından sonra yapılacak değişiklikler beyan sahibine tebliğ edilir.</a:t>
            </a:r>
          </a:p>
          <a:p>
            <a:pPr marL="0" indent="0">
              <a:buNone/>
            </a:pPr>
            <a:r>
              <a:rPr lang="tr-TR"/>
              <a:t>Bu farklar şunlardır:</a:t>
            </a:r>
          </a:p>
          <a:p>
            <a:pPr marL="0" indent="0">
              <a:buNone/>
            </a:pPr>
            <a:r>
              <a:rPr lang="tr-TR"/>
              <a:t>	Beyan ile muayene arasında cins, nevi veya nitelik farkı</a:t>
            </a:r>
          </a:p>
          <a:p>
            <a:pPr marL="0" indent="0">
              <a:buNone/>
            </a:pPr>
            <a:r>
              <a:rPr lang="tr-TR"/>
              <a:t>	Beyan ile muayene arasında miktar farkı</a:t>
            </a:r>
          </a:p>
          <a:p>
            <a:pPr marL="0" indent="0">
              <a:buNone/>
            </a:pPr>
            <a:r>
              <a:rPr lang="tr-TR"/>
              <a:t>	Beyan ile muayene arasında kıymet farkı</a:t>
            </a:r>
          </a:p>
          <a:p>
            <a:pPr marL="0" indent="0">
              <a:buNone/>
            </a:pPr>
            <a:endParaRPr lang="tr-TR"/>
          </a:p>
        </p:txBody>
      </p:sp>
    </p:spTree>
    <p:extLst>
      <p:ext uri="{BB962C8B-B14F-4D97-AF65-F5344CB8AC3E}">
        <p14:creationId xmlns:p14="http://schemas.microsoft.com/office/powerpoint/2010/main" val="386997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quarter" idx="1"/>
          </p:nvPr>
        </p:nvSpPr>
        <p:spPr>
          <a:xfrm>
            <a:off x="323528" y="404664"/>
            <a:ext cx="8568952" cy="6264696"/>
          </a:xfrm>
        </p:spPr>
        <p:txBody>
          <a:bodyPr/>
          <a:lstStyle/>
          <a:p>
            <a:pPr marL="114300" indent="0">
              <a:buNone/>
            </a:pPr>
            <a:r>
              <a:rPr lang="tr-TR" b="1">
                <a:solidFill>
                  <a:schemeClr val="tx1"/>
                </a:solidFill>
              </a:rPr>
              <a:t>1.1.	Gümrük ve Ticaret Bakanlığı Organizasyon Yapısı</a:t>
            </a:r>
          </a:p>
          <a:p>
            <a:pPr marL="114300" indent="0">
              <a:buNone/>
            </a:pPr>
            <a:r>
              <a:rPr lang="tr-TR"/>
              <a:t>Merkez ve taşra teşkilatı olarak iki kısımdan oluşur.</a:t>
            </a:r>
          </a:p>
          <a:p>
            <a:pPr marL="114300" indent="0">
              <a:buNone/>
            </a:pPr>
            <a:r>
              <a:rPr lang="tr-TR"/>
              <a:t>	Merkez </a:t>
            </a:r>
            <a:r>
              <a:rPr lang="tr-TR" smtClean="0"/>
              <a:t>teşkilatı</a:t>
            </a:r>
          </a:p>
          <a:p>
            <a:pPr marL="114300" indent="0">
              <a:buNone/>
            </a:pPr>
            <a:endParaRPr lang="tr-TR"/>
          </a:p>
          <a:p>
            <a:pPr marL="114300" indent="0">
              <a:buNone/>
            </a:pPr>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871031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389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92500"/>
          </a:bodyPr>
          <a:lstStyle/>
          <a:p>
            <a:pPr marL="0" indent="0">
              <a:buNone/>
            </a:pPr>
            <a:r>
              <a:rPr lang="tr-TR" b="1"/>
              <a:t>1.9.	Malların Zamanında Kapılardan Çekilmemesi ve Tasfiye</a:t>
            </a:r>
          </a:p>
          <a:p>
            <a:pPr marL="0" indent="0">
              <a:buNone/>
            </a:pPr>
            <a:r>
              <a:rPr lang="tr-TR"/>
              <a:t>Süreleri içinde işlemleri bitirilmeyen ve geçici depolama yerleri, laboratuvar benzeri yerler olan eşyaya veya antrepo gibi yerlerde sayım sonucunda fazla çıkan eşyaya gümrük idaresi tarafından el konulur ve eşya tasfiye edilir.</a:t>
            </a:r>
          </a:p>
          <a:p>
            <a:pPr marL="0" indent="0">
              <a:buNone/>
            </a:pPr>
            <a:endParaRPr lang="tr-TR"/>
          </a:p>
          <a:p>
            <a:pPr marL="0" indent="0">
              <a:buNone/>
            </a:pPr>
            <a:r>
              <a:rPr lang="tr-TR"/>
              <a:t>Aşağıdaki durumlarda eşya tasfiyeye tabi tutulur.</a:t>
            </a:r>
          </a:p>
          <a:p>
            <a:pPr marL="0" indent="0">
              <a:buNone/>
            </a:pPr>
            <a:endParaRPr lang="tr-TR"/>
          </a:p>
          <a:p>
            <a:pPr marL="0" indent="0">
              <a:buNone/>
            </a:pPr>
            <a:r>
              <a:rPr lang="tr-TR"/>
              <a:t>	Beyannamesi tescil edilen ve süresi içinde işlemleri tamamlanmayan eşya</a:t>
            </a:r>
          </a:p>
          <a:p>
            <a:pPr marL="0" indent="0">
              <a:buNone/>
            </a:pPr>
            <a:r>
              <a:rPr lang="tr-TR"/>
              <a:t>	Tahlilden arta kalan ve ilgilisi tarafından bir ay içinde alınmayan numunelik eşya</a:t>
            </a:r>
          </a:p>
          <a:p>
            <a:pPr marL="0" indent="0">
              <a:buNone/>
            </a:pPr>
            <a:r>
              <a:rPr lang="tr-TR"/>
              <a:t>	Yolcu eşyasına mahsus gümrük ambarlarına konulan ve buralarda bekleme süresi dolan yolculara ait eşya (Gümrük ambarlarında üç ay kalabilir.)</a:t>
            </a:r>
          </a:p>
          <a:p>
            <a:pPr marL="0" indent="0">
              <a:buNone/>
            </a:pPr>
            <a:r>
              <a:rPr lang="tr-TR"/>
              <a:t>	Verilen süre içinde kendilerine gümrükçe onaylanmış bir işlem veya kullanım tayini için gerekli işlemlere başlanmamış eşya</a:t>
            </a:r>
          </a:p>
          <a:p>
            <a:pPr marL="0" indent="0">
              <a:buNone/>
            </a:pPr>
            <a:endParaRPr lang="tr-TR"/>
          </a:p>
        </p:txBody>
      </p:sp>
    </p:spTree>
    <p:extLst>
      <p:ext uri="{BB962C8B-B14F-4D97-AF65-F5344CB8AC3E}">
        <p14:creationId xmlns:p14="http://schemas.microsoft.com/office/powerpoint/2010/main" val="650679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10000"/>
          </a:bodyPr>
          <a:lstStyle/>
          <a:p>
            <a:pPr marL="0" indent="0">
              <a:buNone/>
            </a:pPr>
            <a:endParaRPr lang="tr-TR" b="1" smtClean="0"/>
          </a:p>
          <a:p>
            <a:pPr marL="0" indent="0">
              <a:buNone/>
            </a:pPr>
            <a:r>
              <a:rPr lang="tr-TR" b="1" smtClean="0"/>
              <a:t>1.10</a:t>
            </a:r>
            <a:r>
              <a:rPr lang="tr-TR" b="1"/>
              <a:t>.	Gümrük Vergileri ve Cezalar</a:t>
            </a:r>
          </a:p>
          <a:p>
            <a:pPr marL="0" indent="0">
              <a:buNone/>
            </a:pPr>
            <a:r>
              <a:rPr lang="tr-TR" smtClean="0"/>
              <a:t>Gümrük </a:t>
            </a:r>
            <a:r>
              <a:rPr lang="tr-TR"/>
              <a:t>vergileri şunlardır:</a:t>
            </a:r>
          </a:p>
          <a:p>
            <a:pPr marL="0" indent="0">
              <a:buNone/>
            </a:pPr>
            <a:r>
              <a:rPr lang="tr-TR"/>
              <a:t>	Gümrük vergisi</a:t>
            </a:r>
          </a:p>
          <a:p>
            <a:pPr marL="0" indent="0">
              <a:buNone/>
            </a:pPr>
            <a:r>
              <a:rPr lang="tr-TR"/>
              <a:t>	Özel tüketim vergisi</a:t>
            </a:r>
          </a:p>
          <a:p>
            <a:pPr marL="0" indent="0">
              <a:buNone/>
            </a:pPr>
            <a:r>
              <a:rPr lang="tr-TR"/>
              <a:t>	Katma değer vergisi</a:t>
            </a:r>
          </a:p>
          <a:p>
            <a:pPr marL="0" indent="0">
              <a:buNone/>
            </a:pPr>
            <a:r>
              <a:rPr lang="tr-TR"/>
              <a:t>	Kaynak kullanım destekleme fonu</a:t>
            </a:r>
          </a:p>
          <a:p>
            <a:pPr marL="0" indent="0">
              <a:buNone/>
            </a:pPr>
            <a:endParaRPr lang="tr-TR"/>
          </a:p>
          <a:p>
            <a:pPr marL="0" indent="0">
              <a:buNone/>
            </a:pPr>
            <a:r>
              <a:rPr lang="tr-TR" smtClean="0"/>
              <a:t>	Gümrük </a:t>
            </a:r>
            <a:r>
              <a:rPr lang="tr-TR"/>
              <a:t>vergileri, tahakkukundan hemen sonra beyanname veya beyanname yerine geçen belge üzerinde yükümlüye tebliğ edilir.</a:t>
            </a:r>
          </a:p>
          <a:p>
            <a:pPr marL="0" indent="0">
              <a:buNone/>
            </a:pPr>
            <a:endParaRPr lang="tr-TR"/>
          </a:p>
          <a:p>
            <a:pPr marL="0" indent="0">
              <a:buNone/>
            </a:pPr>
            <a:r>
              <a:rPr lang="tr-TR" smtClean="0"/>
              <a:t>	Yapılan </a:t>
            </a:r>
            <a:r>
              <a:rPr lang="tr-TR"/>
              <a:t>denetlemeler sonucunda hiç alınmadığı veya noksan alındığı belirlenen veya tebliğ edilemeyen gümrük vergilerine ilişkin tebligat, gümrük yükümlülüğünün doğduğu tarihten itibaren üç yıl içinde yapılır. Şu kadar ki gümrük yükümlülüğünün doğduğu olayla ilgili olarak dava açılması zaman aşımını durdurur.</a:t>
            </a:r>
          </a:p>
          <a:p>
            <a:pPr marL="0" indent="0">
              <a:buNone/>
            </a:pPr>
            <a:endParaRPr lang="tr-TR"/>
          </a:p>
        </p:txBody>
      </p:sp>
    </p:spTree>
    <p:extLst>
      <p:ext uri="{BB962C8B-B14F-4D97-AF65-F5344CB8AC3E}">
        <p14:creationId xmlns:p14="http://schemas.microsoft.com/office/powerpoint/2010/main" val="233652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16632"/>
            <a:ext cx="8784976" cy="6624736"/>
          </a:xfrm>
        </p:spPr>
        <p:txBody>
          <a:bodyPr>
            <a:normAutofit/>
          </a:bodyPr>
          <a:lstStyle/>
          <a:p>
            <a:pPr marL="0" indent="0">
              <a:buNone/>
            </a:pPr>
            <a:endParaRPr lang="tr-TR" smtClean="0"/>
          </a:p>
          <a:p>
            <a:pPr marL="0" indent="0">
              <a:buNone/>
            </a:pPr>
            <a:r>
              <a:rPr lang="tr-TR" smtClean="0"/>
              <a:t>Gümrük </a:t>
            </a:r>
            <a:r>
              <a:rPr lang="tr-TR"/>
              <a:t>yükümlülüğü aşağıdaki durumlarda sona erer.</a:t>
            </a:r>
          </a:p>
          <a:p>
            <a:pPr marL="0" indent="0">
              <a:buNone/>
            </a:pPr>
            <a:endParaRPr lang="tr-TR"/>
          </a:p>
          <a:p>
            <a:pPr marL="0" indent="0">
              <a:buNone/>
            </a:pPr>
            <a:r>
              <a:rPr lang="tr-TR"/>
              <a:t>	Vergilerin ödenmesinde</a:t>
            </a:r>
          </a:p>
          <a:p>
            <a:pPr marL="0" indent="0">
              <a:buNone/>
            </a:pPr>
            <a:r>
              <a:rPr lang="tr-TR"/>
              <a:t>	Vergilerin kaldırılmasına karar verilmesinde</a:t>
            </a:r>
          </a:p>
          <a:p>
            <a:pPr marL="0" indent="0">
              <a:buNone/>
            </a:pPr>
            <a:r>
              <a:rPr lang="tr-TR"/>
              <a:t>	Gümrük beyannamesinin iptal edilmesinde</a:t>
            </a:r>
          </a:p>
          <a:p>
            <a:pPr marL="0" indent="0">
              <a:buNone/>
            </a:pPr>
            <a:r>
              <a:rPr lang="tr-TR"/>
              <a:t>	Eşyanın imhası veya gümrüğe terk edilmesinde</a:t>
            </a:r>
          </a:p>
          <a:p>
            <a:pPr marL="0" indent="0">
              <a:buNone/>
            </a:pPr>
            <a:r>
              <a:rPr lang="tr-TR"/>
              <a:t>	Eşyanın gümrük bölgesinde çeşitli nedenlerle müsadere (zorla el koymak) edilmesi hâlinde</a:t>
            </a:r>
          </a:p>
          <a:p>
            <a:pPr marL="0" indent="0">
              <a:buNone/>
            </a:pPr>
            <a:endParaRPr lang="tr-TR"/>
          </a:p>
          <a:p>
            <a:pPr marL="0" indent="0">
              <a:buNone/>
            </a:pPr>
            <a:endParaRPr lang="tr-TR"/>
          </a:p>
        </p:txBody>
      </p:sp>
    </p:spTree>
    <p:extLst>
      <p:ext uri="{BB962C8B-B14F-4D97-AF65-F5344CB8AC3E}">
        <p14:creationId xmlns:p14="http://schemas.microsoft.com/office/powerpoint/2010/main" val="345128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9036496" cy="6552728"/>
          </a:xfrm>
        </p:spPr>
        <p:txBody>
          <a:bodyPr>
            <a:normAutofit fontScale="92500" lnSpcReduction="20000"/>
          </a:bodyPr>
          <a:lstStyle/>
          <a:p>
            <a:pPr marL="0" indent="0">
              <a:buNone/>
            </a:pPr>
            <a:r>
              <a:rPr lang="tr-TR" b="1"/>
              <a:t>1.10.1.	Gümrük Vergilerinin Belirlenmesi Tebliği ve Ödenmesine İlişkin Süre</a:t>
            </a:r>
          </a:p>
          <a:p>
            <a:pPr marL="0" indent="0">
              <a:buNone/>
            </a:pPr>
            <a:r>
              <a:rPr lang="tr-TR" smtClean="0"/>
              <a:t>	Eşyanın </a:t>
            </a:r>
            <a:r>
              <a:rPr lang="tr-TR"/>
              <a:t>ağırlığı, cinsi, türü, menşei ve kıymeti gibi vergilendirme unsurları dikkate alınarak eşyanın muayene edilmesi hâlinde muayene sonuçları ya da beyannamede yer alan bilgiler üzerinden gümrük vergisi belirlenir.</a:t>
            </a:r>
          </a:p>
          <a:p>
            <a:pPr marL="0" indent="0">
              <a:buNone/>
            </a:pPr>
            <a:r>
              <a:rPr lang="tr-TR" smtClean="0"/>
              <a:t>	Hesaplanan </a:t>
            </a:r>
            <a:r>
              <a:rPr lang="tr-TR"/>
              <a:t>gümrük vergileri beyanname veya beyanname yerine geçen belge üzerinden yükümlüye tebliğ edilir.</a:t>
            </a:r>
          </a:p>
          <a:p>
            <a:pPr marL="0" indent="0">
              <a:buNone/>
            </a:pPr>
            <a:r>
              <a:rPr lang="tr-TR" smtClean="0"/>
              <a:t>	Vergilere </a:t>
            </a:r>
            <a:r>
              <a:rPr lang="tr-TR"/>
              <a:t>karşı müdürlüklere düzeltme ve/veya başmüdürlüklere itirazda bulunulabilir.</a:t>
            </a:r>
          </a:p>
          <a:p>
            <a:pPr marL="0" indent="0">
              <a:buNone/>
            </a:pPr>
            <a:r>
              <a:rPr lang="tr-TR" smtClean="0"/>
              <a:t>	Tebliğ </a:t>
            </a:r>
            <a:r>
              <a:rPr lang="tr-TR"/>
              <a:t>tarihinden itibaren on beş gün içinde işlemi yapan gümrük idaresine düzeltme talebinde, yedi gün içinde işlemi yapan gümrük idaresinin bağlı bulunduğu gümrükler başmüdürlüğüne itirazda bulunulmadığında vergiler kesinleşir.</a:t>
            </a:r>
          </a:p>
          <a:p>
            <a:pPr marL="0" indent="0">
              <a:buNone/>
            </a:pPr>
            <a:r>
              <a:rPr lang="tr-TR" smtClean="0"/>
              <a:t>	Yapılan </a:t>
            </a:r>
            <a:r>
              <a:rPr lang="tr-TR"/>
              <a:t>kontrol ve denetlemeler sonucunda hiç alınmadığı veya noksan alındığı belirlenen gümrük vergileri ile işlemleri daha sonra yapılmak üzere teslim edilen eşyaya ilişkin gümrük vergilerinin yükümlüye tebliğ edildiği tarihten itibaren on gün içinde ödenmesi zorunludur.</a:t>
            </a:r>
          </a:p>
          <a:p>
            <a:pPr marL="0" indent="0">
              <a:buNone/>
            </a:pPr>
            <a:r>
              <a:rPr lang="tr-TR" smtClean="0"/>
              <a:t>	Bununla </a:t>
            </a:r>
            <a:r>
              <a:rPr lang="tr-TR"/>
              <a:t>birlikte bu sürelerin bittiği tarihten itibaren ilgilinin yazılı istemde bulunması ve teminat alınması koşuluyla bu süre otuz gün daha uzatılabilir. Uzatılan süre için gecikme zammı oranında faiz alınır.</a:t>
            </a:r>
          </a:p>
          <a:p>
            <a:pPr marL="0" indent="0">
              <a:buNone/>
            </a:pPr>
            <a:endParaRPr lang="tr-TR"/>
          </a:p>
        </p:txBody>
      </p:sp>
    </p:spTree>
    <p:extLst>
      <p:ext uri="{BB962C8B-B14F-4D97-AF65-F5344CB8AC3E}">
        <p14:creationId xmlns:p14="http://schemas.microsoft.com/office/powerpoint/2010/main" val="979166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80720"/>
          </a:xfrm>
        </p:spPr>
        <p:txBody>
          <a:bodyPr>
            <a:normAutofit lnSpcReduction="10000"/>
          </a:bodyPr>
          <a:lstStyle/>
          <a:p>
            <a:pPr marL="0" indent="0">
              <a:buNone/>
            </a:pPr>
            <a:r>
              <a:rPr lang="tr-TR" b="1" smtClean="0"/>
              <a:t>1.10.2.	Gümrük Muafiyeti ve İstisnası</a:t>
            </a:r>
          </a:p>
          <a:p>
            <a:pPr marL="0" indent="0">
              <a:buNone/>
            </a:pPr>
            <a:r>
              <a:rPr lang="tr-TR" smtClean="0"/>
              <a:t>	Serbest dolaşıma sokulacak eşya gümrük vergilerinden muaf olan hâllerden bazıları şunlardır:</a:t>
            </a:r>
          </a:p>
          <a:p>
            <a:pPr marL="0" indent="0">
              <a:buNone/>
            </a:pPr>
            <a:r>
              <a:rPr lang="tr-TR" smtClean="0"/>
              <a:t>	Cumhurbaşkanının zat ve ikametgâhı için gelen eşya</a:t>
            </a:r>
          </a:p>
          <a:p>
            <a:pPr marL="0" indent="0">
              <a:buNone/>
            </a:pPr>
            <a:r>
              <a:rPr lang="tr-TR" smtClean="0"/>
              <a:t>	İthal edilen diplomatik eşya</a:t>
            </a:r>
          </a:p>
          <a:p>
            <a:pPr marL="0" indent="0">
              <a:buNone/>
            </a:pPr>
            <a:r>
              <a:rPr lang="tr-TR" smtClean="0"/>
              <a:t>	İç ve dış güvenliğin korunması için gerekli olan tüm eşya</a:t>
            </a:r>
          </a:p>
          <a:p>
            <a:pPr marL="0" indent="0">
              <a:buNone/>
            </a:pPr>
            <a:r>
              <a:rPr lang="tr-TR" smtClean="0"/>
              <a:t>	Değeri 100 avroyu geçmeyen eşya,</a:t>
            </a:r>
          </a:p>
          <a:p>
            <a:pPr marL="0" indent="0">
              <a:buNone/>
            </a:pPr>
            <a:r>
              <a:rPr lang="tr-TR" smtClean="0"/>
              <a:t>	Gerçek kişilerce ithal edilen diğer eşyalar</a:t>
            </a:r>
          </a:p>
          <a:p>
            <a:pPr marL="0" indent="0">
              <a:buNone/>
            </a:pPr>
            <a:r>
              <a:rPr lang="tr-TR" smtClean="0"/>
              <a:t>	Kamu kurum ve kuruluşları ile kamu yararına çalışan dernekler ve Bakanlar Kurulunca vergi muafiyeti tanınan vakıflar tarafından ticari gaye güdülmemek ve kuruluş amaçları doğrultusunda kullanılmak üzere ithal edilen eşyalar</a:t>
            </a:r>
          </a:p>
          <a:p>
            <a:pPr marL="0" indent="0">
              <a:buNone/>
            </a:pPr>
            <a:r>
              <a:rPr lang="tr-TR" smtClean="0"/>
              <a:t>	Bir ticari faaliyetin yürütülmesi ile bağlantılı eşyalar</a:t>
            </a:r>
          </a:p>
          <a:p>
            <a:pPr marL="0" indent="0">
              <a:buNone/>
            </a:pPr>
            <a:r>
              <a:rPr lang="tr-TR"/>
              <a:t>	Ulaştırmacılıkta kullanılan eşyalar </a:t>
            </a:r>
            <a:endParaRPr lang="tr-TR" smtClean="0"/>
          </a:p>
          <a:p>
            <a:pPr marL="0" indent="0">
              <a:buNone/>
            </a:pPr>
            <a:r>
              <a:rPr lang="tr-TR" smtClean="0"/>
              <a:t></a:t>
            </a:r>
            <a:r>
              <a:rPr lang="tr-TR"/>
              <a:t>	Bilgi materyali olarak kullanılan eşyalar</a:t>
            </a:r>
          </a:p>
          <a:p>
            <a:pPr marL="0" indent="0">
              <a:buNone/>
            </a:pPr>
            <a:endParaRPr lang="tr-TR" smtClean="0"/>
          </a:p>
          <a:p>
            <a:pPr marL="0" indent="0">
              <a:buNone/>
            </a:pPr>
            <a:endParaRPr lang="tr-TR"/>
          </a:p>
        </p:txBody>
      </p:sp>
    </p:spTree>
    <p:extLst>
      <p:ext uri="{BB962C8B-B14F-4D97-AF65-F5344CB8AC3E}">
        <p14:creationId xmlns:p14="http://schemas.microsoft.com/office/powerpoint/2010/main" val="3729008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92500" lnSpcReduction="20000"/>
          </a:bodyPr>
          <a:lstStyle/>
          <a:p>
            <a:pPr marL="0" indent="0">
              <a:buNone/>
            </a:pPr>
            <a:endParaRPr lang="tr-TR" b="1" smtClean="0"/>
          </a:p>
          <a:p>
            <a:pPr marL="0" indent="0">
              <a:buNone/>
            </a:pPr>
            <a:r>
              <a:rPr lang="tr-TR" b="1" smtClean="0"/>
              <a:t>1.10.3</a:t>
            </a:r>
            <a:r>
              <a:rPr lang="tr-TR" b="1"/>
              <a:t>.	Gümrük Cezaları</a:t>
            </a:r>
          </a:p>
          <a:p>
            <a:pPr marL="0" indent="0">
              <a:buNone/>
            </a:pPr>
            <a:endParaRPr lang="tr-TR"/>
          </a:p>
          <a:p>
            <a:pPr marL="0" indent="0">
              <a:buNone/>
            </a:pPr>
            <a:r>
              <a:rPr lang="tr-TR" smtClean="0"/>
              <a:t>	Gümrük </a:t>
            </a:r>
            <a:r>
              <a:rPr lang="tr-TR"/>
              <a:t>kanunu hükümlerine aykırı hareket edenlere söz konusu kanunda yazılı ceza hükümleri uygulanır.</a:t>
            </a:r>
          </a:p>
          <a:p>
            <a:pPr marL="0" indent="0">
              <a:buNone/>
            </a:pPr>
            <a:r>
              <a:rPr lang="tr-TR"/>
              <a:t>Buna göre;</a:t>
            </a:r>
          </a:p>
          <a:p>
            <a:pPr marL="0" indent="0">
              <a:buNone/>
            </a:pPr>
            <a:r>
              <a:rPr lang="tr-TR"/>
              <a:t>	Cezada kasıt aranmaz.</a:t>
            </a:r>
          </a:p>
          <a:p>
            <a:pPr marL="0" indent="0">
              <a:buNone/>
            </a:pPr>
            <a:r>
              <a:rPr lang="tr-TR"/>
              <a:t>	Aynı fiil iki ayrı cezayı gerektirirse ağır olanı uygulanır.</a:t>
            </a:r>
          </a:p>
          <a:p>
            <a:pPr marL="0" indent="0">
              <a:buNone/>
            </a:pPr>
            <a:r>
              <a:rPr lang="tr-TR"/>
              <a:t>Vergi cezaları iki çeşittir:</a:t>
            </a:r>
          </a:p>
          <a:p>
            <a:pPr marL="0" indent="0">
              <a:buNone/>
            </a:pPr>
            <a:r>
              <a:rPr lang="tr-TR"/>
              <a:t>	Vergi kaybına neden olan işlemlere ilişkin cezalar</a:t>
            </a:r>
          </a:p>
          <a:p>
            <a:pPr marL="0" indent="0">
              <a:buNone/>
            </a:pPr>
            <a:r>
              <a:rPr lang="tr-TR"/>
              <a:t>	Usulsüzlüklere ilişkin cezalar</a:t>
            </a:r>
          </a:p>
          <a:p>
            <a:pPr marL="0" indent="0">
              <a:buNone/>
            </a:pPr>
            <a:r>
              <a:rPr lang="tr-TR" smtClean="0"/>
              <a:t>	•</a:t>
            </a:r>
            <a:r>
              <a:rPr lang="tr-TR"/>
              <a:t>	Genel usulsüzlük cezası</a:t>
            </a:r>
          </a:p>
          <a:p>
            <a:pPr marL="0" indent="0">
              <a:buNone/>
            </a:pPr>
            <a:r>
              <a:rPr lang="tr-TR" smtClean="0"/>
              <a:t>	•</a:t>
            </a:r>
            <a:r>
              <a:rPr lang="tr-TR"/>
              <a:t>	Rejim ihlaline ilişkin cezalar</a:t>
            </a:r>
          </a:p>
          <a:p>
            <a:pPr marL="0" indent="0">
              <a:buNone/>
            </a:pPr>
            <a:r>
              <a:rPr lang="tr-TR" smtClean="0"/>
              <a:t>	Yazılı </a:t>
            </a:r>
            <a:r>
              <a:rPr lang="tr-TR"/>
              <a:t>olarak gümrük idaresine ceza kararının kabul edildiğinin bildirilmesi durumunda tebliğ tarihinden itibaren sözkonusu cezalar iki ay içinde ödenebilir.</a:t>
            </a:r>
          </a:p>
          <a:p>
            <a:pPr marL="0" indent="0">
              <a:buNone/>
            </a:pPr>
            <a:r>
              <a:rPr lang="tr-TR" smtClean="0"/>
              <a:t>	Gümrük </a:t>
            </a:r>
            <a:r>
              <a:rPr lang="tr-TR"/>
              <a:t>idareleri tarafından yükümlüsüne tebliğ edilmeyen para cezalarının zaman aşımı süresi üç yıldır.</a:t>
            </a:r>
          </a:p>
          <a:p>
            <a:pPr marL="0" indent="0">
              <a:buNone/>
            </a:pPr>
            <a:endParaRPr lang="tr-TR"/>
          </a:p>
        </p:txBody>
      </p:sp>
    </p:spTree>
    <p:extLst>
      <p:ext uri="{BB962C8B-B14F-4D97-AF65-F5344CB8AC3E}">
        <p14:creationId xmlns:p14="http://schemas.microsoft.com/office/powerpoint/2010/main" val="1538489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a:bodyPr>
          <a:lstStyle/>
          <a:p>
            <a:pPr marL="0" indent="0">
              <a:buNone/>
            </a:pPr>
            <a:r>
              <a:rPr lang="tr-TR"/>
              <a:t>1.10.3.1.	Vergi Kaybına Neden Olan İşlemlere İlişkin Cezalar</a:t>
            </a:r>
          </a:p>
          <a:p>
            <a:pPr marL="0" indent="0">
              <a:buNone/>
            </a:pPr>
            <a:r>
              <a:rPr lang="tr-TR" smtClean="0"/>
              <a:t>	Vergi </a:t>
            </a:r>
            <a:r>
              <a:rPr lang="tr-TR"/>
              <a:t>kaybına neden olan işlemlere ilişkin cezalardan bazıları şunlardır:</a:t>
            </a:r>
          </a:p>
          <a:p>
            <a:pPr marL="0" indent="0">
              <a:buNone/>
            </a:pPr>
            <a:r>
              <a:rPr lang="tr-TR"/>
              <a:t>	Serbest dolaşıma giriş rejimine veya bir geçici muafiyet düzenlemesine tabi tutulan eşyaya ilişkin olarak yapılan beyan ile muayene ve denetleme veya teslimden sonra kontrol sonucunda fark %5’i aşarsa gümrük vergisinden ayrı olarak bu farkın üç katı para cezası alınır.</a:t>
            </a:r>
          </a:p>
          <a:p>
            <a:pPr marL="0" indent="0">
              <a:buNone/>
            </a:pPr>
            <a:r>
              <a:rPr lang="tr-TR"/>
              <a:t>	Satış birimine göre miktar itibariyle %5’i geçmeyen bir fark ile maddi hesap hatasından doğan noksan kıymet beyanlarında, bu farklara ait gümrük vergisinden başka bu verginin bir katı para cezası alınır.</a:t>
            </a:r>
          </a:p>
          <a:p>
            <a:pPr marL="0" indent="0">
              <a:buNone/>
            </a:pPr>
            <a:r>
              <a:rPr lang="tr-TR"/>
              <a:t>	Dökme gelen eşyadaki % 3’ü aşmayan eksiklik ve fazlalıklar için takibat yapılmaz. Bu maddede belirtilen para cezaları, yapılan tespite göre taşıtlarının sahipleri, kaptanları veya acentelerden alınır.</a:t>
            </a:r>
          </a:p>
        </p:txBody>
      </p:sp>
    </p:spTree>
    <p:extLst>
      <p:ext uri="{BB962C8B-B14F-4D97-AF65-F5344CB8AC3E}">
        <p14:creationId xmlns:p14="http://schemas.microsoft.com/office/powerpoint/2010/main" val="2584849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a:bodyPr>
          <a:lstStyle/>
          <a:p>
            <a:pPr marL="0" indent="0">
              <a:buNone/>
            </a:pPr>
            <a:r>
              <a:rPr lang="tr-TR" b="1"/>
              <a:t>1.10.3.2.	Usulsüzlüklere İlişkin Cezalar</a:t>
            </a:r>
          </a:p>
          <a:p>
            <a:pPr marL="0" indent="0">
              <a:buNone/>
            </a:pPr>
            <a:r>
              <a:rPr lang="tr-TR" smtClean="0"/>
              <a:t>	İthalat </a:t>
            </a:r>
            <a:r>
              <a:rPr lang="tr-TR"/>
              <a:t>veya ihracat vergilerinden muaf eşyayı belirlenen yetkili gümrük kapıları dışanda başka yerlerden izinsiz olarak ithal veya ihraç veya bunlara teşebbüs edenler, bu tür eşyayı gümrük işlemlerini yaptırmaksızın yurda sokanlar veya çıkaranlar ile buna teşebbüs edenlerden, söz konusu eşyanın ithalata konu olması hâlinde CIF değerinin, ihracata konu olması hâlinde ise FOB değerinin onda biri oranında para cezası alır.</a:t>
            </a:r>
          </a:p>
          <a:p>
            <a:pPr marL="0" indent="0">
              <a:buNone/>
            </a:pPr>
            <a:endParaRPr lang="tr-TR"/>
          </a:p>
          <a:p>
            <a:pPr marL="0" indent="0">
              <a:buNone/>
            </a:pPr>
            <a:r>
              <a:rPr lang="tr-TR" smtClean="0"/>
              <a:t>	Tasfiyeye </a:t>
            </a:r>
            <a:r>
              <a:rPr lang="tr-TR"/>
              <a:t>uğrayan eşyanın beyan sahibi tarafından tekrar serbest dolaşıma giriş rejimine tabi tutulmak istenmesi hâlinde eşyanın döviz cinsinden CIF değerinin 5’i oranında para cezası tahsil edilir.</a:t>
            </a:r>
          </a:p>
          <a:p>
            <a:pPr marL="0" indent="0">
              <a:buNone/>
            </a:pPr>
            <a:endParaRPr lang="tr-TR"/>
          </a:p>
          <a:p>
            <a:pPr marL="0" indent="0">
              <a:buNone/>
            </a:pPr>
            <a:endParaRPr lang="tr-TR"/>
          </a:p>
        </p:txBody>
      </p:sp>
    </p:spTree>
    <p:extLst>
      <p:ext uri="{BB962C8B-B14F-4D97-AF65-F5344CB8AC3E}">
        <p14:creationId xmlns:p14="http://schemas.microsoft.com/office/powerpoint/2010/main" val="1118285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10000"/>
          </a:bodyPr>
          <a:lstStyle/>
          <a:p>
            <a:pPr marL="0" indent="0">
              <a:buNone/>
            </a:pPr>
            <a:r>
              <a:rPr lang="tr-TR" b="1"/>
              <a:t>Bazı usulsüzlük cezası hâllerinde iki kat ceza uygulanır. Bunlardan bazıları şunlardır:</a:t>
            </a:r>
          </a:p>
          <a:p>
            <a:pPr marL="0" indent="0">
              <a:buNone/>
            </a:pPr>
            <a:endParaRPr lang="tr-TR"/>
          </a:p>
          <a:p>
            <a:pPr marL="0" indent="0">
              <a:buNone/>
            </a:pPr>
            <a:r>
              <a:rPr lang="tr-TR"/>
              <a:t>	Geçici olarak Türkiye gümrük bölgesi dışına çıkarılan eşyanın verilen süreyi aştıktan sonra geri getirilmesi</a:t>
            </a:r>
          </a:p>
          <a:p>
            <a:pPr marL="0" indent="0">
              <a:buNone/>
            </a:pPr>
            <a:r>
              <a:rPr lang="tr-TR"/>
              <a:t>	Serbest bölgelerde çalışan veya buralara giren ve çıkan kişilerin kanunla konulmuş kurallara uymaması</a:t>
            </a:r>
          </a:p>
          <a:p>
            <a:pPr marL="0" indent="0">
              <a:buNone/>
            </a:pPr>
            <a:r>
              <a:rPr lang="tr-TR"/>
              <a:t>	Gümrük kontrolü altında işleme rejimi çerçevesinde TGB’ye getirilen eşyanın süresi içinde rejimin gerektirdiği işlemlerinin bitirilmemesi</a:t>
            </a:r>
          </a:p>
          <a:p>
            <a:pPr marL="0" indent="0">
              <a:buNone/>
            </a:pPr>
            <a:r>
              <a:rPr lang="tr-TR"/>
              <a:t>	Bazı usulsüzlük cezası hâllerinde dört kat ceza uygulanır. Bunlardan bazıları şunlardır:</a:t>
            </a:r>
          </a:p>
          <a:p>
            <a:pPr marL="0" indent="0">
              <a:buNone/>
            </a:pPr>
            <a:r>
              <a:rPr lang="tr-TR"/>
              <a:t>	Bir kişinin geçerli bir temsil yetkisi olmadığı hâlde başka bir kişi adına veya hesabına gümrük idarelerinde iş takip etmesi</a:t>
            </a:r>
          </a:p>
          <a:p>
            <a:pPr marL="0" indent="0">
              <a:buNone/>
            </a:pPr>
            <a:r>
              <a:rPr lang="tr-TR"/>
              <a:t>	Kara yolu taşıtlarının gümrük idaresinin izni olmadan yük veya yolcu alarak yoluna devam etmesi</a:t>
            </a:r>
          </a:p>
          <a:p>
            <a:pPr marL="0" indent="0">
              <a:buNone/>
            </a:pPr>
            <a:r>
              <a:rPr lang="tr-TR"/>
              <a:t>	TGB’de kara yoluyla transit eşya taşıyan taşıtların, verilen süreleri kırk sekiz saate kadar aşması</a:t>
            </a:r>
          </a:p>
          <a:p>
            <a:pPr marL="0" indent="0">
              <a:buNone/>
            </a:pPr>
            <a:endParaRPr lang="tr-TR"/>
          </a:p>
        </p:txBody>
      </p:sp>
    </p:spTree>
    <p:extLst>
      <p:ext uri="{BB962C8B-B14F-4D97-AF65-F5344CB8AC3E}">
        <p14:creationId xmlns:p14="http://schemas.microsoft.com/office/powerpoint/2010/main" val="883113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84976" cy="6552728"/>
          </a:xfrm>
        </p:spPr>
        <p:txBody>
          <a:bodyPr/>
          <a:lstStyle/>
          <a:p>
            <a:pPr marL="0" indent="0">
              <a:buNone/>
            </a:pPr>
            <a:endParaRPr lang="tr-TR" b="1" smtClean="0"/>
          </a:p>
          <a:p>
            <a:pPr marL="0" indent="0">
              <a:buNone/>
            </a:pPr>
            <a:endParaRPr lang="tr-TR" b="1"/>
          </a:p>
          <a:p>
            <a:pPr marL="0" indent="0">
              <a:buNone/>
            </a:pPr>
            <a:endParaRPr lang="tr-TR" b="1" smtClean="0"/>
          </a:p>
          <a:p>
            <a:pPr marL="0" indent="0">
              <a:buNone/>
            </a:pPr>
            <a:r>
              <a:rPr lang="tr-TR" b="1" smtClean="0"/>
              <a:t>1.10.3.3.Gümrük </a:t>
            </a:r>
            <a:r>
              <a:rPr lang="tr-TR" b="1"/>
              <a:t>Vergisi Cezalarını Düzeltme ve İtiraz Yolları</a:t>
            </a:r>
          </a:p>
          <a:p>
            <a:pPr marL="0" indent="0">
              <a:buNone/>
            </a:pPr>
            <a:endParaRPr lang="tr-TR" b="1"/>
          </a:p>
          <a:p>
            <a:pPr marL="0" indent="0">
              <a:buNone/>
            </a:pPr>
            <a:r>
              <a:rPr lang="tr-TR"/>
              <a:t>Yükümlüler, kendilerine tebliğ edilen gümrük vergileri için;</a:t>
            </a:r>
          </a:p>
          <a:p>
            <a:pPr marL="0" indent="0">
              <a:buNone/>
            </a:pPr>
            <a:endParaRPr lang="tr-TR"/>
          </a:p>
          <a:p>
            <a:pPr marL="0" indent="0">
              <a:buNone/>
            </a:pPr>
            <a:r>
              <a:rPr lang="tr-TR"/>
              <a:t>	Düzeltme talebinde bulunabilir.</a:t>
            </a:r>
          </a:p>
          <a:p>
            <a:pPr marL="0" indent="0">
              <a:buNone/>
            </a:pPr>
            <a:r>
              <a:rPr lang="tr-TR"/>
              <a:t>	İtiraz edebilir.</a:t>
            </a:r>
          </a:p>
          <a:p>
            <a:pPr marL="0" indent="0">
              <a:buNone/>
            </a:pPr>
            <a:r>
              <a:rPr lang="tr-TR"/>
              <a:t>	Yargı yoluna müracat edebilir.</a:t>
            </a:r>
          </a:p>
          <a:p>
            <a:pPr marL="0" indent="0">
              <a:buNone/>
            </a:pPr>
            <a:endParaRPr lang="tr-TR"/>
          </a:p>
        </p:txBody>
      </p:sp>
    </p:spTree>
    <p:extLst>
      <p:ext uri="{BB962C8B-B14F-4D97-AF65-F5344CB8AC3E}">
        <p14:creationId xmlns:p14="http://schemas.microsoft.com/office/powerpoint/2010/main" val="337001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a:bodyPr>
          <a:lstStyle/>
          <a:p>
            <a:pPr marL="0" indent="0">
              <a:buNone/>
            </a:pPr>
            <a:r>
              <a:rPr lang="tr-TR"/>
              <a:t>	</a:t>
            </a:r>
            <a:r>
              <a:rPr lang="tr-TR" b="1"/>
              <a:t>Taşra teşkilatı</a:t>
            </a:r>
          </a:p>
          <a:p>
            <a:pPr marL="0" indent="0">
              <a:buNone/>
            </a:pPr>
            <a:r>
              <a:rPr lang="tr-TR" smtClean="0"/>
              <a:t>	Gümrük </a:t>
            </a:r>
            <a:r>
              <a:rPr lang="tr-TR"/>
              <a:t>Yönetmeliği’nin 560 ıncı maddesinin birinci fıkrası; “Bakanlık kurumsal internet sayfasında yer alan gümrük müdürlükleri yetkilerine göre A ve B sınıfı gümrük müdürlükleri olarak iki sınıfa ayrılır. A sınıfı gümrükler, her türlü gümrük işlemlerini; B sınıfı gümrükler, yalnızca yolcu ve yolcu beraberinde gelen eşya ile Bakanlıkça belirlenen gümrük işlemlerini yapmaya yetkilidir.” hükmünü amirdir.</a:t>
            </a:r>
          </a:p>
          <a:p>
            <a:pPr marL="0" indent="0">
              <a:buNone/>
            </a:pPr>
            <a:r>
              <a:rPr lang="tr-TR"/>
              <a:t>19 Gümrük ve Ticaret Bölge Müdürlüğü, 160 gümrük müdürlüğü bulunmaktadır. </a:t>
            </a:r>
          </a:p>
          <a:p>
            <a:pPr marL="0" indent="0">
              <a:buNone/>
            </a:pPr>
            <a:r>
              <a:rPr lang="tr-TR"/>
              <a:t>(143 adedi faal, 17 adedi faal değildir) 26/11/2015</a:t>
            </a:r>
          </a:p>
        </p:txBody>
      </p:sp>
    </p:spTree>
    <p:extLst>
      <p:ext uri="{BB962C8B-B14F-4D97-AF65-F5344CB8AC3E}">
        <p14:creationId xmlns:p14="http://schemas.microsoft.com/office/powerpoint/2010/main" val="1016166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74638"/>
            <a:ext cx="8579296" cy="706090"/>
          </a:xfrm>
        </p:spPr>
        <p:txBody>
          <a:bodyPr>
            <a:normAutofit/>
          </a:bodyPr>
          <a:lstStyle/>
          <a:p>
            <a:r>
              <a:rPr lang="tr-TR" sz="3200" b="1">
                <a:solidFill>
                  <a:srgbClr val="FF0000"/>
                </a:solidFill>
              </a:rPr>
              <a:t>2.	GÜMRÜK REJİMLERİ VE İŞLEMLERİ</a:t>
            </a:r>
          </a:p>
        </p:txBody>
      </p:sp>
      <p:sp>
        <p:nvSpPr>
          <p:cNvPr id="3" name="İçerik Yer Tutucusu 2"/>
          <p:cNvSpPr>
            <a:spLocks noGrp="1"/>
          </p:cNvSpPr>
          <p:nvPr>
            <p:ph sz="quarter" idx="1"/>
          </p:nvPr>
        </p:nvSpPr>
        <p:spPr>
          <a:xfrm>
            <a:off x="107504" y="980728"/>
            <a:ext cx="8928992" cy="5760640"/>
          </a:xfrm>
        </p:spPr>
        <p:txBody>
          <a:bodyPr>
            <a:normAutofit fontScale="92500" lnSpcReduction="20000"/>
          </a:bodyPr>
          <a:lstStyle/>
          <a:p>
            <a:pPr marL="0" indent="0">
              <a:buNone/>
            </a:pPr>
            <a:r>
              <a:rPr lang="tr-TR"/>
              <a:t>Gümrük mevzuatına göre Türkiye gümrük bölgesine girerek nakliyeci tarafından bir gümrük idaresine sunulan ve geçici depolama statüsüyle geçici depolama yerlerinde gümrük gözetimi altında bekleyen eşya için mükellef, belli süreler içinde eşyayı gümrükçe onaylanmış bir işleme tabi tutmak zorundadır. Bu işleme gümrük rejimi denir.</a:t>
            </a:r>
          </a:p>
          <a:p>
            <a:pPr marL="0" indent="0">
              <a:buNone/>
            </a:pPr>
            <a:r>
              <a:rPr lang="tr-TR"/>
              <a:t>Gümrük rejimi türleri:</a:t>
            </a:r>
          </a:p>
          <a:p>
            <a:pPr marL="0" indent="0">
              <a:buNone/>
            </a:pPr>
            <a:r>
              <a:rPr lang="tr-TR"/>
              <a:t>	Ekonomik etkili gümrük rejimleri</a:t>
            </a:r>
          </a:p>
          <a:p>
            <a:pPr marL="0" indent="0">
              <a:buNone/>
            </a:pPr>
            <a:r>
              <a:rPr lang="tr-TR" smtClean="0"/>
              <a:t>	•</a:t>
            </a:r>
            <a:r>
              <a:rPr lang="tr-TR"/>
              <a:t>	Dâhilde işleme rejimi</a:t>
            </a:r>
          </a:p>
          <a:p>
            <a:pPr marL="0" indent="0">
              <a:buNone/>
            </a:pPr>
            <a:r>
              <a:rPr lang="tr-TR" smtClean="0"/>
              <a:t>	•</a:t>
            </a:r>
            <a:r>
              <a:rPr lang="tr-TR"/>
              <a:t>	Hariçte işleme rejimi</a:t>
            </a:r>
          </a:p>
          <a:p>
            <a:pPr marL="0" indent="0">
              <a:buNone/>
            </a:pPr>
            <a:r>
              <a:rPr lang="tr-TR" smtClean="0"/>
              <a:t>	•</a:t>
            </a:r>
            <a:r>
              <a:rPr lang="tr-TR"/>
              <a:t>	Antrepo rejimi</a:t>
            </a:r>
          </a:p>
          <a:p>
            <a:pPr marL="0" indent="0">
              <a:buNone/>
            </a:pPr>
            <a:r>
              <a:rPr lang="tr-TR" smtClean="0"/>
              <a:t>	•</a:t>
            </a:r>
            <a:r>
              <a:rPr lang="tr-TR"/>
              <a:t>	Gümrük kontrolü altında işleme rejimi</a:t>
            </a:r>
          </a:p>
          <a:p>
            <a:pPr marL="0" indent="0">
              <a:buNone/>
            </a:pPr>
            <a:r>
              <a:rPr lang="tr-TR" smtClean="0"/>
              <a:t>	•</a:t>
            </a:r>
            <a:r>
              <a:rPr lang="tr-TR"/>
              <a:t>	Geçici ithalat rejimi</a:t>
            </a:r>
          </a:p>
          <a:p>
            <a:pPr marL="0" indent="0">
              <a:buNone/>
            </a:pPr>
            <a:r>
              <a:rPr lang="tr-TR"/>
              <a:t>	Ekonomik etkili olmayan gümrük rejimleri</a:t>
            </a:r>
          </a:p>
          <a:p>
            <a:pPr marL="0" indent="0">
              <a:buNone/>
            </a:pPr>
            <a:r>
              <a:rPr lang="tr-TR" smtClean="0"/>
              <a:t>	•</a:t>
            </a:r>
            <a:r>
              <a:rPr lang="tr-TR"/>
              <a:t>	Serbest dolaşıma giriş rejimi</a:t>
            </a:r>
          </a:p>
          <a:p>
            <a:pPr marL="0" indent="0">
              <a:buNone/>
            </a:pPr>
            <a:r>
              <a:rPr lang="tr-TR" smtClean="0"/>
              <a:t>	•</a:t>
            </a:r>
            <a:r>
              <a:rPr lang="tr-TR"/>
              <a:t>	Transit rejimi</a:t>
            </a:r>
          </a:p>
          <a:p>
            <a:pPr marL="0" indent="0">
              <a:buNone/>
            </a:pPr>
            <a:r>
              <a:rPr lang="tr-TR" smtClean="0"/>
              <a:t>	•</a:t>
            </a:r>
            <a:r>
              <a:rPr lang="tr-TR"/>
              <a:t>	İhracat rejimi</a:t>
            </a:r>
          </a:p>
          <a:p>
            <a:pPr marL="0" indent="0">
              <a:buNone/>
            </a:pPr>
            <a:endParaRPr lang="tr-TR"/>
          </a:p>
        </p:txBody>
      </p:sp>
    </p:spTree>
    <p:extLst>
      <p:ext uri="{BB962C8B-B14F-4D97-AF65-F5344CB8AC3E}">
        <p14:creationId xmlns:p14="http://schemas.microsoft.com/office/powerpoint/2010/main" val="1985028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624736"/>
          </a:xfrm>
        </p:spPr>
        <p:txBody>
          <a:bodyPr/>
          <a:lstStyle/>
          <a:p>
            <a:pPr marL="0" indent="0">
              <a:buNone/>
            </a:pPr>
            <a:r>
              <a:rPr lang="tr-TR"/>
              <a:t>Bazı istisnalar dışında ekonomik etkili gümrük rejimlerinin ortak özellikleri şunlardır:</a:t>
            </a:r>
          </a:p>
          <a:p>
            <a:pPr marL="0" indent="0">
              <a:buNone/>
            </a:pPr>
            <a:r>
              <a:rPr lang="tr-TR"/>
              <a:t>	İzin</a:t>
            </a:r>
          </a:p>
          <a:p>
            <a:pPr marL="0" indent="0">
              <a:buNone/>
            </a:pPr>
            <a:r>
              <a:rPr lang="tr-TR"/>
              <a:t>	Sorumluluk</a:t>
            </a:r>
          </a:p>
          <a:p>
            <a:pPr marL="0" indent="0">
              <a:buNone/>
            </a:pPr>
            <a:r>
              <a:rPr lang="tr-TR"/>
              <a:t>	Teminat</a:t>
            </a:r>
          </a:p>
          <a:p>
            <a:pPr marL="0" indent="0">
              <a:buNone/>
            </a:pPr>
            <a:r>
              <a:rPr lang="tr-TR"/>
              <a:t>	Belge saklama</a:t>
            </a:r>
          </a:p>
          <a:p>
            <a:pPr marL="0" indent="0">
              <a:buNone/>
            </a:pPr>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038" y="620688"/>
            <a:ext cx="6166458" cy="60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653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04664"/>
            <a:ext cx="8928992" cy="6336704"/>
          </a:xfrm>
        </p:spPr>
        <p:txBody>
          <a:bodyPr>
            <a:normAutofit fontScale="92500"/>
          </a:bodyPr>
          <a:lstStyle/>
          <a:p>
            <a:pPr marL="0" indent="0">
              <a:buNone/>
            </a:pPr>
            <a:r>
              <a:rPr lang="tr-TR" b="1"/>
              <a:t>2.1.	Serbest Dolaşıma Giriş Rejimi</a:t>
            </a:r>
          </a:p>
          <a:p>
            <a:pPr marL="0" indent="0">
              <a:buNone/>
            </a:pPr>
            <a:r>
              <a:rPr lang="tr-TR" smtClean="0"/>
              <a:t>	Türkiye </a:t>
            </a:r>
            <a:r>
              <a:rPr lang="tr-TR"/>
              <a:t>gümrük bölgesine gelen eşyanın serbest dolaşıma girişi; ticaret politikası önlemlerinin uygulanması, eşyanın ithali için öngörülen diğer işlemlerin tamamlanması ve kanunen ödenmesi gereken vergilerin tahsili ve diğer mali yükümlülüklerin yerine  getirilmesi ile mümkündür.</a:t>
            </a:r>
          </a:p>
          <a:p>
            <a:pPr marL="0" indent="0">
              <a:buNone/>
            </a:pPr>
            <a:endParaRPr lang="tr-TR"/>
          </a:p>
          <a:p>
            <a:pPr marL="0" indent="0">
              <a:buNone/>
            </a:pPr>
            <a:r>
              <a:rPr lang="tr-TR" smtClean="0"/>
              <a:t>	Serbest </a:t>
            </a:r>
            <a:r>
              <a:rPr lang="tr-TR"/>
              <a:t>dolaşımda bulunmayan eşyaya serbest dolaşıma giriş rejimi hükümlerinin uygulanması hâlinde, eşya serbest dolaşımda bulunan eşya statüsünü kazanır.</a:t>
            </a:r>
          </a:p>
          <a:p>
            <a:pPr marL="0" indent="0">
              <a:buNone/>
            </a:pPr>
            <a:endParaRPr lang="tr-TR"/>
          </a:p>
          <a:p>
            <a:pPr marL="0" indent="0">
              <a:buNone/>
            </a:pPr>
            <a:r>
              <a:rPr lang="tr-TR" smtClean="0"/>
              <a:t>	Aramızda </a:t>
            </a:r>
            <a:r>
              <a:rPr lang="tr-TR"/>
              <a:t>ticaret ve ödeme anlaşması olmayan ülkelerden gelen eşyanın yurda sokulması, o tarihte yürürlükteki ticaret politikası önlemlerine tabidir.</a:t>
            </a:r>
          </a:p>
          <a:p>
            <a:pPr marL="0" indent="0">
              <a:buNone/>
            </a:pPr>
            <a:r>
              <a:rPr lang="tr-TR" smtClean="0"/>
              <a:t>	Gerek </a:t>
            </a:r>
            <a:r>
              <a:rPr lang="tr-TR"/>
              <a:t>anlaşma bulunmayan gerek anlaşmalı ülkelerden gelen eşyanın yurda girişinde, o tarihte yürürlükteki Dış Ticaret Rejimi ve Türk Parası Kıymetini Koruma Kararları ile konulmuş kayıt ve şartlar da dikkate alınır.</a:t>
            </a:r>
          </a:p>
          <a:p>
            <a:pPr marL="0" indent="0">
              <a:buNone/>
            </a:pPr>
            <a:endParaRPr lang="tr-TR"/>
          </a:p>
        </p:txBody>
      </p:sp>
    </p:spTree>
    <p:extLst>
      <p:ext uri="{BB962C8B-B14F-4D97-AF65-F5344CB8AC3E}">
        <p14:creationId xmlns:p14="http://schemas.microsoft.com/office/powerpoint/2010/main" val="3921325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1052736"/>
            <a:ext cx="8363272" cy="4967064"/>
          </a:xfrm>
        </p:spPr>
        <p:txBody>
          <a:bodyPr/>
          <a:lstStyle/>
          <a:p>
            <a:pPr marL="0" indent="0">
              <a:buNone/>
            </a:pPr>
            <a:r>
              <a:rPr lang="tr-TR" b="1"/>
              <a:t>2.1.1.	Beyan ve Vergi Oranı</a:t>
            </a:r>
          </a:p>
          <a:p>
            <a:pPr marL="0" indent="0">
              <a:buNone/>
            </a:pPr>
            <a:endParaRPr lang="tr-TR"/>
          </a:p>
          <a:p>
            <a:pPr marL="0" indent="0">
              <a:buNone/>
            </a:pPr>
            <a:r>
              <a:rPr lang="tr-TR" smtClean="0"/>
              <a:t>	Serbest </a:t>
            </a:r>
            <a:r>
              <a:rPr lang="tr-TR"/>
              <a:t>dolaşıma giriş rejimine tabi tutulan eşyaya, bu rejime ilişkin beyannamenin tescil tarihinde yürürlükte olan vergi oranları uygulanır.</a:t>
            </a:r>
          </a:p>
          <a:p>
            <a:pPr marL="0" indent="0">
              <a:buNone/>
            </a:pPr>
            <a:endParaRPr lang="tr-TR"/>
          </a:p>
          <a:p>
            <a:pPr marL="0" indent="0">
              <a:buNone/>
            </a:pPr>
            <a:r>
              <a:rPr lang="tr-TR" smtClean="0"/>
              <a:t>	Serbest </a:t>
            </a:r>
            <a:r>
              <a:rPr lang="tr-TR"/>
              <a:t>dolaşıma giriş rejimi için eksik bilgi ve belgeyle yapılan beyanlarda söz konusu eksiklerin tamamlanması için bir ay süreyi aşmaması gerekir.</a:t>
            </a:r>
          </a:p>
          <a:p>
            <a:pPr marL="0" indent="0">
              <a:buNone/>
            </a:pPr>
            <a:endParaRPr lang="tr-TR"/>
          </a:p>
          <a:p>
            <a:pPr marL="0" indent="0">
              <a:buNone/>
            </a:pPr>
            <a:endParaRPr lang="tr-TR"/>
          </a:p>
        </p:txBody>
      </p:sp>
    </p:spTree>
    <p:extLst>
      <p:ext uri="{BB962C8B-B14F-4D97-AF65-F5344CB8AC3E}">
        <p14:creationId xmlns:p14="http://schemas.microsoft.com/office/powerpoint/2010/main" val="4286604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24744"/>
            <a:ext cx="8784976" cy="4895056"/>
          </a:xfrm>
        </p:spPr>
        <p:txBody>
          <a:bodyPr>
            <a:normAutofit/>
          </a:bodyPr>
          <a:lstStyle/>
          <a:p>
            <a:pPr marL="0" indent="0">
              <a:buNone/>
            </a:pPr>
            <a:r>
              <a:rPr lang="tr-TR" b="1" smtClean="0"/>
              <a:t>2.1.1.1.Birden </a:t>
            </a:r>
            <a:r>
              <a:rPr lang="tr-TR" b="1"/>
              <a:t>Fazla Tarifedeki Eşyanın Aynı Tarifede Vergilendirilmesi</a:t>
            </a:r>
          </a:p>
          <a:p>
            <a:pPr marL="0" indent="0">
              <a:buNone/>
            </a:pPr>
            <a:endParaRPr lang="tr-TR"/>
          </a:p>
          <a:p>
            <a:pPr marL="0" indent="0">
              <a:buNone/>
            </a:pPr>
            <a:r>
              <a:rPr lang="tr-TR" smtClean="0"/>
              <a:t>	Bir </a:t>
            </a:r>
            <a:r>
              <a:rPr lang="tr-TR"/>
              <a:t>serbest dolaşıma giriş rejimi beyannamesi kapsamı olup aynı zamanda bir konşimento içeriği eşyanın değişik tarife pozisyonlarına girdiği hâllerde;</a:t>
            </a:r>
          </a:p>
          <a:p>
            <a:pPr marL="0" indent="0">
              <a:buNone/>
            </a:pPr>
            <a:r>
              <a:rPr lang="tr-TR"/>
              <a:t>	Her bir eşya için kendi tarife pozisyonuna göre işlem yapılmasının ek bir iş  yükü ve masrafa sebep olması,</a:t>
            </a:r>
          </a:p>
          <a:p>
            <a:pPr marL="0" indent="0">
              <a:buNone/>
            </a:pPr>
            <a:r>
              <a:rPr lang="tr-TR"/>
              <a:t>	Beyan sahibinin yazılı talepte bulunması şartlarıyla eşyanın tamamına en  yüksek ithalat vergi oranına tabi eşyanın tarife pozisyonuna göre vergi uygulanabilir.</a:t>
            </a:r>
          </a:p>
          <a:p>
            <a:pPr marL="0" indent="0">
              <a:buNone/>
            </a:pPr>
            <a:endParaRPr lang="tr-TR"/>
          </a:p>
        </p:txBody>
      </p:sp>
    </p:spTree>
    <p:extLst>
      <p:ext uri="{BB962C8B-B14F-4D97-AF65-F5344CB8AC3E}">
        <p14:creationId xmlns:p14="http://schemas.microsoft.com/office/powerpoint/2010/main" val="4169004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447800"/>
            <a:ext cx="8928992" cy="4645496"/>
          </a:xfrm>
        </p:spPr>
        <p:txBody>
          <a:bodyPr>
            <a:normAutofit lnSpcReduction="10000"/>
          </a:bodyPr>
          <a:lstStyle/>
          <a:p>
            <a:pPr marL="0" indent="0">
              <a:buNone/>
            </a:pPr>
            <a:r>
              <a:rPr lang="tr-TR" b="1" smtClean="0"/>
              <a:t>2.1.1.2.ATA </a:t>
            </a:r>
            <a:r>
              <a:rPr lang="tr-TR" b="1"/>
              <a:t>Karnesiyle Gelen Eşyanın Serbest Dolaşıma Girişi</a:t>
            </a:r>
          </a:p>
          <a:p>
            <a:pPr marL="0" indent="0">
              <a:buNone/>
            </a:pPr>
            <a:endParaRPr lang="tr-TR"/>
          </a:p>
          <a:p>
            <a:pPr marL="0" indent="0">
              <a:buNone/>
            </a:pPr>
            <a:r>
              <a:rPr lang="tr-TR" smtClean="0"/>
              <a:t>	ATA </a:t>
            </a:r>
            <a:r>
              <a:rPr lang="tr-TR"/>
              <a:t>karneleri; uluslararası Geçici İthalat Sözleşmesi (kısaca İstanbul Sözleşmesi) ve Ekleri kapsamında, taraf ülkeler arasında, başka herhangi bir belgeye gerek duyulmaksızın eşyanın geçici olarak ithalat ve ihracatını sağlayan gümrük belgeleridir.</a:t>
            </a:r>
          </a:p>
          <a:p>
            <a:pPr marL="0" indent="0">
              <a:buNone/>
            </a:pPr>
            <a:endParaRPr lang="tr-TR"/>
          </a:p>
          <a:p>
            <a:pPr marL="0" indent="0">
              <a:buNone/>
            </a:pPr>
            <a:r>
              <a:rPr lang="tr-TR" smtClean="0"/>
              <a:t>	ATA </a:t>
            </a:r>
            <a:r>
              <a:rPr lang="tr-TR"/>
              <a:t>karnelerinin dağıtım işlemleri, TOBB Yönetim Kurulu tarafından yetkilendirilen odalar tarafından, yine TOBB Yönetim Kurulu tarafından kabul edilen "ATA Sözleşmesi Uygulama Talimatı"nda belirlenen kurallar çerçevesinde yürütülmektedir.</a:t>
            </a:r>
          </a:p>
          <a:p>
            <a:pPr marL="0" indent="0">
              <a:buNone/>
            </a:pPr>
            <a:endParaRPr lang="tr-TR"/>
          </a:p>
        </p:txBody>
      </p:sp>
    </p:spTree>
    <p:extLst>
      <p:ext uri="{BB962C8B-B14F-4D97-AF65-F5344CB8AC3E}">
        <p14:creationId xmlns:p14="http://schemas.microsoft.com/office/powerpoint/2010/main" val="3102933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856984" cy="6336704"/>
          </a:xfrm>
        </p:spPr>
        <p:txBody>
          <a:bodyPr>
            <a:normAutofit/>
          </a:bodyPr>
          <a:lstStyle/>
          <a:p>
            <a:pPr marL="0" indent="0">
              <a:buNone/>
            </a:pPr>
            <a:endParaRPr lang="tr-TR" b="1" smtClean="0"/>
          </a:p>
          <a:p>
            <a:pPr marL="0" indent="0" algn="ctr">
              <a:buNone/>
            </a:pPr>
            <a:r>
              <a:rPr lang="tr-TR" b="1" smtClean="0"/>
              <a:t>2.1.2</a:t>
            </a:r>
            <a:r>
              <a:rPr lang="tr-TR" b="1"/>
              <a:t>.	Serbest Dolaşıma Girişi Rejimi Açısından İthal Eşya ve Durumları</a:t>
            </a:r>
          </a:p>
          <a:p>
            <a:pPr marL="0" indent="0">
              <a:buNone/>
            </a:pPr>
            <a:r>
              <a:rPr lang="tr-TR" smtClean="0"/>
              <a:t>	Bakanlar </a:t>
            </a:r>
            <a:r>
              <a:rPr lang="tr-TR"/>
              <a:t>Kurulu tarafından duyurulan serbest dolaşıma giriş rejimi açısından ithal mallar üç grupta toplanmıştır.</a:t>
            </a:r>
          </a:p>
          <a:p>
            <a:pPr marL="0" indent="0">
              <a:buNone/>
            </a:pPr>
            <a:r>
              <a:rPr lang="tr-TR"/>
              <a:t>	Türkiye’ye sokulması yasak olan eşya</a:t>
            </a:r>
          </a:p>
          <a:p>
            <a:pPr marL="0" indent="0">
              <a:buNone/>
            </a:pPr>
            <a:r>
              <a:rPr lang="tr-TR"/>
              <a:t>	Türkiye’ye ithali yasak olan eşyadan bazıları şunlardır: Oyun alet ve makineleri, sahte menşeli eşya ve zarflar, esrar ve müstahzar afyon vb.</a:t>
            </a:r>
          </a:p>
          <a:p>
            <a:pPr marL="0" indent="0">
              <a:buNone/>
            </a:pPr>
            <a:r>
              <a:rPr lang="tr-TR"/>
              <a:t>	İthali belli kurum ve kuruluşlara bırakılan eşya</a:t>
            </a:r>
          </a:p>
          <a:p>
            <a:pPr marL="0" indent="0">
              <a:buNone/>
            </a:pPr>
            <a:r>
              <a:rPr lang="tr-TR" smtClean="0"/>
              <a:t></a:t>
            </a:r>
            <a:r>
              <a:rPr lang="tr-TR"/>
              <a:t>	İthalinde belli merciin izni aranılacak eşya </a:t>
            </a:r>
          </a:p>
          <a:p>
            <a:pPr marL="0" indent="0">
              <a:buNone/>
            </a:pPr>
            <a:endParaRPr lang="tr-TR"/>
          </a:p>
        </p:txBody>
      </p:sp>
    </p:spTree>
    <p:extLst>
      <p:ext uri="{BB962C8B-B14F-4D97-AF65-F5344CB8AC3E}">
        <p14:creationId xmlns:p14="http://schemas.microsoft.com/office/powerpoint/2010/main" val="1533804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a:bodyPr>
          <a:lstStyle/>
          <a:p>
            <a:pPr marL="0" indent="0">
              <a:buNone/>
            </a:pPr>
            <a:r>
              <a:rPr lang="tr-TR" b="1"/>
              <a:t>2.1.3.	Serbest Dolaşımdaki Eşyanın Statüsünü Kaybetmesi</a:t>
            </a:r>
          </a:p>
          <a:p>
            <a:pPr marL="0" indent="0">
              <a:buNone/>
            </a:pPr>
            <a:endParaRPr lang="tr-TR"/>
          </a:p>
          <a:p>
            <a:pPr marL="0" indent="0">
              <a:buNone/>
            </a:pPr>
            <a:r>
              <a:rPr lang="tr-TR" smtClean="0"/>
              <a:t>	Serbest </a:t>
            </a:r>
            <a:r>
              <a:rPr lang="tr-TR"/>
              <a:t>dolaşımda bulunan eşya aşağıdaki hâllerde serbest dolaşımdaki eşya statüsünü kaybeder ve serbest dolaşımda olmayan eşya statüsünü kazanır.</a:t>
            </a:r>
          </a:p>
          <a:p>
            <a:pPr marL="0" indent="0">
              <a:buNone/>
            </a:pPr>
            <a:r>
              <a:rPr lang="tr-TR" smtClean="0"/>
              <a:t></a:t>
            </a:r>
            <a:r>
              <a:rPr lang="tr-TR"/>
              <a:t>	Serbest dolaşıma giriş beyannamesinin iptal edilmesi</a:t>
            </a:r>
          </a:p>
          <a:p>
            <a:pPr marL="0" indent="0">
              <a:buNone/>
            </a:pPr>
            <a:r>
              <a:rPr lang="tr-TR"/>
              <a:t>	Geri ödeme sisteminin uygulandığı dâhilde işleme rejimi çerçevesinde işlendikten sonra ihraç edilen eşyaya ilişkin gümrük vergilerinin geri verilmesi veya kaldırılması</a:t>
            </a:r>
          </a:p>
          <a:p>
            <a:pPr marL="0" indent="0">
              <a:buNone/>
            </a:pPr>
            <a:r>
              <a:rPr lang="tr-TR"/>
              <a:t>	Eşyanın kusurlu olması veya satış sözleşmesi hükümlerine uygun olmaması nedeniyle gümrük vergilerinin geri verilmesi veya kaldırılması</a:t>
            </a:r>
          </a:p>
          <a:p>
            <a:pPr marL="0" indent="0">
              <a:buNone/>
            </a:pPr>
            <a:r>
              <a:rPr lang="tr-TR"/>
              <a:t> </a:t>
            </a:r>
            <a:r>
              <a:rPr lang="tr-TR" smtClean="0"/>
              <a:t></a:t>
            </a:r>
            <a:r>
              <a:rPr lang="tr-TR"/>
              <a:t>	Eşyanın ihracına, geri gönderilmesine veya gümrükçe onaylanmış başka bir işlem veya kullanıma tabi tutulması nedeniyle gümrük vergilerinin geri verilmesi veya kaldırılması</a:t>
            </a:r>
          </a:p>
          <a:p>
            <a:pPr marL="0" indent="0">
              <a:buNone/>
            </a:pPr>
            <a:endParaRPr lang="tr-TR"/>
          </a:p>
        </p:txBody>
      </p:sp>
    </p:spTree>
    <p:extLst>
      <p:ext uri="{BB962C8B-B14F-4D97-AF65-F5344CB8AC3E}">
        <p14:creationId xmlns:p14="http://schemas.microsoft.com/office/powerpoint/2010/main" val="2226256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08712"/>
          </a:xfrm>
        </p:spPr>
        <p:txBody>
          <a:bodyPr>
            <a:normAutofit/>
          </a:bodyPr>
          <a:lstStyle/>
          <a:p>
            <a:pPr marL="0" indent="0">
              <a:buNone/>
            </a:pPr>
            <a:r>
              <a:rPr lang="tr-TR" b="1"/>
              <a:t>2.2.	Transit Rejimi</a:t>
            </a:r>
          </a:p>
          <a:p>
            <a:pPr marL="0" indent="0">
              <a:buNone/>
            </a:pPr>
            <a:r>
              <a:rPr lang="tr-TR" smtClean="0"/>
              <a:t>	Yabancı </a:t>
            </a:r>
            <a:r>
              <a:rPr lang="tr-TR"/>
              <a:t>eşya ile ihracat gümrük işlemleri tamamlanmış eşyanın gümrük gözetimi altında Türkiye gümrük bölgesinde bir yerden diğer bir yere taşınmasıdır.</a:t>
            </a:r>
          </a:p>
          <a:p>
            <a:pPr marL="0" indent="0">
              <a:buNone/>
            </a:pPr>
            <a:r>
              <a:rPr lang="tr-TR"/>
              <a:t>Transit rejimine tabi tutulan eşya Türkiye gümrük bölgesi içinde;</a:t>
            </a:r>
          </a:p>
          <a:p>
            <a:pPr marL="0" indent="0">
              <a:buNone/>
            </a:pPr>
            <a:r>
              <a:rPr lang="tr-TR"/>
              <a:t>	Yabancı bir ülkeden gelip yabancı bir ülkeye,</a:t>
            </a:r>
          </a:p>
          <a:p>
            <a:pPr marL="0" indent="0">
              <a:buNone/>
            </a:pPr>
            <a:r>
              <a:rPr lang="tr-TR"/>
              <a:t>	Yabancı bir ülkeden Türkiye'ye,</a:t>
            </a:r>
          </a:p>
          <a:p>
            <a:pPr marL="0" indent="0">
              <a:buNone/>
            </a:pPr>
            <a:r>
              <a:rPr lang="tr-TR"/>
              <a:t>	Türkiye'den yabancı bir ülkeye,</a:t>
            </a:r>
          </a:p>
          <a:p>
            <a:pPr marL="0" indent="0">
              <a:buNone/>
            </a:pPr>
            <a:r>
              <a:rPr lang="tr-TR"/>
              <a:t>	Bir iç gümrükten diğer bir iç gümrüğe taşınabilir.</a:t>
            </a:r>
          </a:p>
          <a:p>
            <a:pPr marL="0" indent="0">
              <a:buNone/>
            </a:pPr>
            <a:r>
              <a:rPr lang="tr-TR" smtClean="0"/>
              <a:t>	Gümrük </a:t>
            </a:r>
            <a:r>
              <a:rPr lang="tr-TR"/>
              <a:t>idaresinden izin alınmadan taşıttan taşıta veya geçici depolama yeri ve antrepodan taşıta eşya yüklenemez veya taşıttan eşya boşaltılamaz</a:t>
            </a:r>
          </a:p>
          <a:p>
            <a:pPr marL="0" indent="0">
              <a:buNone/>
            </a:pPr>
            <a:endParaRPr lang="tr-TR"/>
          </a:p>
        </p:txBody>
      </p:sp>
    </p:spTree>
    <p:extLst>
      <p:ext uri="{BB962C8B-B14F-4D97-AF65-F5344CB8AC3E}">
        <p14:creationId xmlns:p14="http://schemas.microsoft.com/office/powerpoint/2010/main" val="700582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a:bodyPr>
          <a:lstStyle/>
          <a:p>
            <a:pPr marL="0" indent="0">
              <a:buNone/>
            </a:pPr>
            <a:endParaRPr lang="tr-TR" b="1" smtClean="0"/>
          </a:p>
          <a:p>
            <a:pPr marL="0" indent="0">
              <a:buNone/>
            </a:pPr>
            <a:r>
              <a:rPr lang="tr-TR" b="1" smtClean="0"/>
              <a:t>2.2.1</a:t>
            </a:r>
            <a:r>
              <a:rPr lang="tr-TR" b="1"/>
              <a:t>.	Transit Rejimi İle İlgili Terimler</a:t>
            </a:r>
          </a:p>
          <a:p>
            <a:pPr marL="0" indent="0">
              <a:buNone/>
            </a:pPr>
            <a:r>
              <a:rPr lang="tr-TR" smtClean="0"/>
              <a:t></a:t>
            </a:r>
            <a:r>
              <a:rPr lang="tr-TR"/>
              <a:t>	Taşıt</a:t>
            </a:r>
          </a:p>
          <a:p>
            <a:pPr marL="0" indent="0">
              <a:buNone/>
            </a:pPr>
            <a:r>
              <a:rPr lang="tr-TR" smtClean="0"/>
              <a:t>	•</a:t>
            </a:r>
            <a:r>
              <a:rPr lang="tr-TR"/>
              <a:t>	Herhangi bir yol aracı, römork veya yarı römork, çekici</a:t>
            </a:r>
          </a:p>
          <a:p>
            <a:pPr marL="0" indent="0">
              <a:buNone/>
            </a:pPr>
            <a:r>
              <a:rPr lang="tr-TR" smtClean="0"/>
              <a:t>	•</a:t>
            </a:r>
            <a:r>
              <a:rPr lang="tr-TR"/>
              <a:t>	Demir yolu vagonu</a:t>
            </a:r>
          </a:p>
          <a:p>
            <a:pPr marL="0" indent="0">
              <a:buNone/>
            </a:pPr>
            <a:r>
              <a:rPr lang="tr-TR" smtClean="0"/>
              <a:t>	•</a:t>
            </a:r>
            <a:r>
              <a:rPr lang="tr-TR"/>
              <a:t>	Tekne veya gemi</a:t>
            </a:r>
          </a:p>
          <a:p>
            <a:pPr marL="0" indent="0">
              <a:buNone/>
            </a:pPr>
            <a:r>
              <a:rPr lang="tr-TR" smtClean="0"/>
              <a:t>	•</a:t>
            </a:r>
            <a:r>
              <a:rPr lang="tr-TR"/>
              <a:t>	Herhangi bir hava taşıtı</a:t>
            </a:r>
          </a:p>
          <a:p>
            <a:pPr marL="0" indent="0">
              <a:buNone/>
            </a:pPr>
            <a:r>
              <a:rPr lang="tr-TR" smtClean="0"/>
              <a:t>	•</a:t>
            </a:r>
            <a:r>
              <a:rPr lang="tr-TR"/>
              <a:t>	Taşımacılık işlemlerinde kullanılan 1972 tarihli </a:t>
            </a:r>
            <a:r>
              <a:rPr lang="tr-TR" smtClean="0"/>
              <a:t>		Konteyner </a:t>
            </a:r>
            <a:r>
              <a:rPr lang="tr-TR"/>
              <a:t>Sözleşmesi’ne uygun olarak imal edilmiş konteyner</a:t>
            </a:r>
          </a:p>
          <a:p>
            <a:pPr marL="0" indent="0">
              <a:buNone/>
            </a:pPr>
            <a:r>
              <a:rPr lang="tr-TR"/>
              <a:t>	Hareket (giriş) gümrük idaresi: Transit işleminin başlangıç gümrük işlemlerini yapan gümrük idaresi anlamına gelir.</a:t>
            </a:r>
          </a:p>
          <a:p>
            <a:pPr marL="0" indent="0">
              <a:buNone/>
            </a:pPr>
            <a:r>
              <a:rPr lang="tr-TR"/>
              <a:t>	Varış (çıkış) gümrük idaresi: Hareket gümrük idaresince transit rejimi kapsamı eşyanın sevk edildiği gümrük idaresi anlamına gelir</a:t>
            </a:r>
          </a:p>
          <a:p>
            <a:pPr marL="0" indent="0">
              <a:buNone/>
            </a:pPr>
            <a:endParaRPr lang="tr-TR"/>
          </a:p>
        </p:txBody>
      </p:sp>
    </p:spTree>
    <p:extLst>
      <p:ext uri="{BB962C8B-B14F-4D97-AF65-F5344CB8AC3E}">
        <p14:creationId xmlns:p14="http://schemas.microsoft.com/office/powerpoint/2010/main" val="61018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784976" cy="6624736"/>
          </a:xfrm>
        </p:spPr>
        <p:txBody>
          <a:bodyPr>
            <a:normAutofit/>
          </a:bodyPr>
          <a:lstStyle/>
          <a:p>
            <a:pPr marL="0" indent="0">
              <a:buNone/>
            </a:pPr>
            <a:r>
              <a:rPr lang="tr-TR" b="1"/>
              <a:t>1.1.1.	Gümrükler Genel Müdürlüğünün Görevleri</a:t>
            </a:r>
          </a:p>
          <a:p>
            <a:pPr marL="0" indent="0">
              <a:buNone/>
            </a:pPr>
            <a:endParaRPr lang="tr-TR"/>
          </a:p>
          <a:p>
            <a:pPr marL="0" indent="0">
              <a:buNone/>
            </a:pPr>
            <a:r>
              <a:rPr lang="tr-TR"/>
              <a:t>Gümrükler Genel Müdürlüğünün bazı görevleri şunlardır:</a:t>
            </a:r>
          </a:p>
          <a:p>
            <a:pPr marL="0" indent="0">
              <a:buNone/>
            </a:pPr>
            <a:endParaRPr lang="tr-TR"/>
          </a:p>
          <a:p>
            <a:pPr marL="0" indent="0">
              <a:buNone/>
            </a:pPr>
            <a:r>
              <a:rPr lang="tr-TR"/>
              <a:t>	İthalatla ilgili işlemleri yapmak, ithalat rejimi ile kambiyo ve diğer mevzuatın gümrükle ilgili hükümlerinin uygulanmasını sağlamak</a:t>
            </a:r>
          </a:p>
          <a:p>
            <a:pPr marL="0" indent="0">
              <a:buNone/>
            </a:pPr>
            <a:r>
              <a:rPr lang="tr-TR"/>
              <a:t>	Gümrük giriş tarife cetvelini ve eşya kıymetini, taraf olunan anlaşmalara uygun olarak düzenlemek ve uygulanmasını sağlamak</a:t>
            </a:r>
          </a:p>
          <a:p>
            <a:pPr marL="0" indent="0">
              <a:buNone/>
            </a:pPr>
            <a:r>
              <a:rPr lang="tr-TR"/>
              <a:t>	Transit, aktarma, antrepo, geçici kabul ve muaflık işlemlerinin yürütülmesini sağlamak ve denetlemek</a:t>
            </a:r>
          </a:p>
          <a:p>
            <a:pPr marL="0" indent="0">
              <a:buNone/>
            </a:pPr>
            <a:r>
              <a:rPr lang="tr-TR"/>
              <a:t>	Sundurma (eşyanın geçici depolanması) ve antrepo açılmasına ve işletilmesine izin vermek ve denetlemek</a:t>
            </a:r>
          </a:p>
          <a:p>
            <a:pPr marL="0" indent="0">
              <a:buNone/>
            </a:pPr>
            <a:r>
              <a:rPr lang="tr-TR"/>
              <a:t>	Çıkış, geçici çıkış ve geri gelen eşya ile ilgili ihracat rejimi kararlarının uygulanmasını sağlamak</a:t>
            </a:r>
          </a:p>
          <a:p>
            <a:pPr marL="0" indent="0">
              <a:buNone/>
            </a:pPr>
            <a:endParaRPr lang="tr-TR"/>
          </a:p>
        </p:txBody>
      </p:sp>
    </p:spTree>
    <p:extLst>
      <p:ext uri="{BB962C8B-B14F-4D97-AF65-F5344CB8AC3E}">
        <p14:creationId xmlns:p14="http://schemas.microsoft.com/office/powerpoint/2010/main" val="3392589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597352"/>
          </a:xfrm>
        </p:spPr>
        <p:txBody>
          <a:bodyPr>
            <a:normAutofit fontScale="92500" lnSpcReduction="10000"/>
          </a:bodyPr>
          <a:lstStyle/>
          <a:p>
            <a:pPr marL="0" indent="0">
              <a:buNone/>
            </a:pPr>
            <a:r>
              <a:rPr lang="tr-TR" b="1"/>
              <a:t>2.2.2.	Transitte Kullanılacak Belgeler</a:t>
            </a:r>
          </a:p>
          <a:p>
            <a:pPr marL="0" indent="0">
              <a:buNone/>
            </a:pPr>
            <a:r>
              <a:rPr lang="tr-TR"/>
              <a:t>Transit rejimine tabi eşya çeşitli kapsamlarda taşınabilir. Bunlardan bazıları şunlardır:</a:t>
            </a:r>
          </a:p>
          <a:p>
            <a:pPr marL="0" indent="0">
              <a:buNone/>
            </a:pPr>
            <a:r>
              <a:rPr lang="tr-TR"/>
              <a:t>	Transit beyannamesi kapsamında</a:t>
            </a:r>
          </a:p>
          <a:p>
            <a:pPr marL="0" indent="0">
              <a:buNone/>
            </a:pPr>
            <a:r>
              <a:rPr lang="tr-TR"/>
              <a:t>	Özet beyan kapsamında</a:t>
            </a:r>
          </a:p>
          <a:p>
            <a:pPr marL="0" indent="0">
              <a:buNone/>
            </a:pPr>
            <a:r>
              <a:rPr lang="tr-TR"/>
              <a:t>	Bir TIR karnesi kapsamında</a:t>
            </a:r>
          </a:p>
          <a:p>
            <a:pPr marL="0" indent="0">
              <a:buNone/>
            </a:pPr>
            <a:r>
              <a:rPr lang="tr-TR"/>
              <a:t>	Transit belgesi olarak kullanılan bir ATA karnesi kapsamında</a:t>
            </a:r>
          </a:p>
          <a:p>
            <a:pPr marL="0" indent="0">
              <a:buNone/>
            </a:pPr>
            <a:r>
              <a:rPr lang="tr-TR"/>
              <a:t>	19 Haziran 1951'de Londra'da imzalanan, Kuvvetlerin Statüsü Hakkında Kuzey Atlantik Anlaşmasına Taraf Devletler Arasındaki Sözleşme ile öngörülen form 302 kapsamında</a:t>
            </a:r>
          </a:p>
          <a:p>
            <a:pPr marL="0" indent="0">
              <a:buNone/>
            </a:pPr>
            <a:r>
              <a:rPr lang="tr-TR"/>
              <a:t>	Posta kolileri dâhil olmak üzere posta yoluyla</a:t>
            </a:r>
          </a:p>
          <a:p>
            <a:pPr marL="0" indent="0">
              <a:buNone/>
            </a:pPr>
            <a:r>
              <a:rPr lang="tr-TR"/>
              <a:t>	Bir Türk limanından başka bir Türk limanına veya Türkiye gümrük bölgesi dışındaki bir limana deniz veya hava yoluyla taşınan eşya, özet beyan kapsamında</a:t>
            </a:r>
          </a:p>
          <a:p>
            <a:pPr marL="0" indent="0">
              <a:buNone/>
            </a:pPr>
            <a:r>
              <a:rPr lang="tr-TR"/>
              <a:t> </a:t>
            </a:r>
            <a:r>
              <a:rPr lang="tr-TR" smtClean="0"/>
              <a:t></a:t>
            </a:r>
            <a:r>
              <a:rPr lang="tr-TR"/>
              <a:t>	Antrepolardan veya gümrük idaresince konulmasına izin verilen yerlerden çıkarılarak transit edilecek eşya transit rejimi hükümleri doğrultusunda beyanname kapsamında</a:t>
            </a:r>
          </a:p>
          <a:p>
            <a:pPr marL="0" indent="0">
              <a:buNone/>
            </a:pPr>
            <a:endParaRPr lang="tr-TR"/>
          </a:p>
          <a:p>
            <a:pPr marL="0" indent="0">
              <a:buNone/>
            </a:pPr>
            <a:endParaRPr lang="tr-TR"/>
          </a:p>
        </p:txBody>
      </p:sp>
    </p:spTree>
    <p:extLst>
      <p:ext uri="{BB962C8B-B14F-4D97-AF65-F5344CB8AC3E}">
        <p14:creationId xmlns:p14="http://schemas.microsoft.com/office/powerpoint/2010/main" val="3785070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712968" cy="6480720"/>
          </a:xfrm>
        </p:spPr>
        <p:txBody>
          <a:bodyPr>
            <a:normAutofit fontScale="92500" lnSpcReduction="10000"/>
          </a:bodyPr>
          <a:lstStyle/>
          <a:p>
            <a:pPr marL="0" indent="0">
              <a:buNone/>
            </a:pPr>
            <a:r>
              <a:rPr lang="tr-TR" b="1"/>
              <a:t>2.2.3.	Transit Rejiminde Teminat Uygulaması</a:t>
            </a:r>
          </a:p>
          <a:p>
            <a:pPr marL="0" indent="0">
              <a:buNone/>
            </a:pPr>
            <a:r>
              <a:rPr lang="tr-TR" smtClean="0"/>
              <a:t>	Transit </a:t>
            </a:r>
            <a:r>
              <a:rPr lang="tr-TR"/>
              <a:t>eşyası için tahakkuk edebilecek gümrük vergilerini sağlamak üzere bir teminat verilmesi zorunludur. Ancak aşağıdaki durumlarda teminat aranmaz.</a:t>
            </a:r>
          </a:p>
          <a:p>
            <a:pPr marL="0" indent="0">
              <a:buNone/>
            </a:pPr>
            <a:r>
              <a:rPr lang="tr-TR"/>
              <a:t>	Sahip veya acenteleri adına tescil edilmiş bulunan ve düzenli sefer yapmakta olan altmış rüsum tonilatodan fazla deniz taşıtlarıyla yapılan taşımalarda</a:t>
            </a:r>
          </a:p>
          <a:p>
            <a:pPr marL="0" indent="0">
              <a:buNone/>
            </a:pPr>
            <a:r>
              <a:rPr lang="tr-TR"/>
              <a:t>	Hava yoluyla yapılan taşımalarda</a:t>
            </a:r>
          </a:p>
          <a:p>
            <a:pPr marL="0" indent="0">
              <a:buNone/>
            </a:pPr>
            <a:r>
              <a:rPr lang="tr-TR"/>
              <a:t>	Boru hattı ile yapılan taşımalarda</a:t>
            </a:r>
          </a:p>
          <a:p>
            <a:pPr marL="0" indent="0">
              <a:buNone/>
            </a:pPr>
            <a:r>
              <a:rPr lang="tr-TR"/>
              <a:t>	Demir yolu ile yapılan taşımalarda</a:t>
            </a:r>
          </a:p>
          <a:p>
            <a:pPr marL="0" indent="0">
              <a:buNone/>
            </a:pPr>
            <a:r>
              <a:rPr lang="tr-TR"/>
              <a:t>	TIR karnesi kapsamında taşımalarda</a:t>
            </a:r>
          </a:p>
          <a:p>
            <a:pPr marL="0" indent="0">
              <a:buNone/>
            </a:pPr>
            <a:r>
              <a:rPr lang="tr-TR" smtClean="0"/>
              <a:t>	Teminat </a:t>
            </a:r>
            <a:r>
              <a:rPr lang="tr-TR"/>
              <a:t>transit beyanın yapıldığı giriş veya hareket gümrük idaresine verilir ve çıkış veya varış gümrüğünden teyit edilmesi üzerine yine giriş veya hareket gümrük idaresince çözülür.</a:t>
            </a:r>
          </a:p>
          <a:p>
            <a:pPr marL="0" indent="0">
              <a:buNone/>
            </a:pPr>
            <a:r>
              <a:rPr lang="tr-TR" smtClean="0"/>
              <a:t>	Teminat </a:t>
            </a:r>
            <a:r>
              <a:rPr lang="tr-TR"/>
              <a:t>Türk lirası veya döviz cinsinden nakit olarak alınmışsa teminata ilişkin belgenin ibrazı şartıyla varış veya çıkış gümrük idaresince teminat çözülebilir.</a:t>
            </a:r>
          </a:p>
          <a:p>
            <a:pPr marL="0" indent="0">
              <a:buNone/>
            </a:pPr>
            <a:endParaRPr lang="tr-TR"/>
          </a:p>
        </p:txBody>
      </p:sp>
    </p:spTree>
    <p:extLst>
      <p:ext uri="{BB962C8B-B14F-4D97-AF65-F5344CB8AC3E}">
        <p14:creationId xmlns:p14="http://schemas.microsoft.com/office/powerpoint/2010/main" val="136074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556792"/>
            <a:ext cx="8928992" cy="4463008"/>
          </a:xfrm>
        </p:spPr>
        <p:txBody>
          <a:bodyPr/>
          <a:lstStyle/>
          <a:p>
            <a:pPr marL="0" indent="0">
              <a:buNone/>
            </a:pPr>
            <a:r>
              <a:rPr lang="tr-TR" b="1"/>
              <a:t>2.2.4.	Vergi Muafiyeti</a:t>
            </a:r>
          </a:p>
          <a:p>
            <a:pPr marL="0" indent="0">
              <a:buNone/>
            </a:pPr>
            <a:endParaRPr lang="tr-TR"/>
          </a:p>
          <a:p>
            <a:pPr marL="0" indent="0">
              <a:buNone/>
            </a:pPr>
            <a:r>
              <a:rPr lang="tr-TR" smtClean="0"/>
              <a:t>	Transit </a:t>
            </a:r>
            <a:r>
              <a:rPr lang="tr-TR"/>
              <a:t>olarak geçen taşıt ve serbest dolaşıma girmemiş eşya, transit geçişler dolayısıyla gümrük vergilerine tabi tutulmaz.</a:t>
            </a:r>
          </a:p>
          <a:p>
            <a:pPr marL="0" indent="0">
              <a:buNone/>
            </a:pPr>
            <a:endParaRPr lang="tr-TR"/>
          </a:p>
          <a:p>
            <a:pPr marL="0" indent="0">
              <a:buNone/>
            </a:pPr>
            <a:r>
              <a:rPr lang="tr-TR" smtClean="0"/>
              <a:t>	Ancak </a:t>
            </a:r>
            <a:r>
              <a:rPr lang="tr-TR"/>
              <a:t>transit eşyasına ilişkin olarak yapılan hizmet ve denetlemenin gerektirdiği masraflarla, yükleme, boşaltma, mühürleme, antrepo veya depolarda muhafaza gibi  hizmetler karşılığı ücret alınır.</a:t>
            </a:r>
          </a:p>
          <a:p>
            <a:pPr marL="0" indent="0">
              <a:buNone/>
            </a:pPr>
            <a:endParaRPr lang="tr-TR"/>
          </a:p>
        </p:txBody>
      </p:sp>
    </p:spTree>
    <p:extLst>
      <p:ext uri="{BB962C8B-B14F-4D97-AF65-F5344CB8AC3E}">
        <p14:creationId xmlns:p14="http://schemas.microsoft.com/office/powerpoint/2010/main" val="3751560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484784"/>
            <a:ext cx="8856984" cy="4464496"/>
          </a:xfrm>
        </p:spPr>
        <p:txBody>
          <a:bodyPr/>
          <a:lstStyle/>
          <a:p>
            <a:pPr marL="0" indent="0">
              <a:buNone/>
            </a:pPr>
            <a:r>
              <a:rPr lang="tr-TR" b="1"/>
              <a:t>2.2.5.	Yasaklama ve Kısıtlamaya Tabi Eşyanın Transiti</a:t>
            </a:r>
          </a:p>
          <a:p>
            <a:pPr marL="0" indent="0">
              <a:buNone/>
            </a:pPr>
            <a:endParaRPr lang="tr-TR" b="1"/>
          </a:p>
          <a:p>
            <a:pPr marL="0" indent="0">
              <a:buNone/>
            </a:pPr>
            <a:r>
              <a:rPr lang="tr-TR" smtClean="0"/>
              <a:t>	Yasaklama </a:t>
            </a:r>
            <a:r>
              <a:rPr lang="tr-TR"/>
              <a:t>ve kısıtlamaya tabi eşyanın transiti için Gümrük Müsteşarlığından her seferinde izin alınır.</a:t>
            </a:r>
          </a:p>
          <a:p>
            <a:pPr marL="0" indent="0">
              <a:buNone/>
            </a:pPr>
            <a:r>
              <a:rPr lang="tr-TR" smtClean="0"/>
              <a:t>	</a:t>
            </a:r>
          </a:p>
          <a:p>
            <a:pPr marL="0" indent="0">
              <a:buNone/>
            </a:pPr>
            <a:r>
              <a:rPr lang="tr-TR"/>
              <a:t>	</a:t>
            </a:r>
            <a:r>
              <a:rPr lang="tr-TR" smtClean="0"/>
              <a:t>Gümrük </a:t>
            </a:r>
            <a:r>
              <a:rPr lang="tr-TR"/>
              <a:t>idaresinden izin alınmadan taşıttan taşıta veya geçici depolama yeri ve antrepodan taşıta eşya yüklenemez veya taşıttan eşya boşaltılamaz</a:t>
            </a:r>
          </a:p>
          <a:p>
            <a:pPr marL="0" indent="0">
              <a:buNone/>
            </a:pPr>
            <a:endParaRPr lang="tr-TR"/>
          </a:p>
        </p:txBody>
      </p:sp>
    </p:spTree>
    <p:extLst>
      <p:ext uri="{BB962C8B-B14F-4D97-AF65-F5344CB8AC3E}">
        <p14:creationId xmlns:p14="http://schemas.microsoft.com/office/powerpoint/2010/main" val="743619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447800"/>
            <a:ext cx="8856984" cy="4572000"/>
          </a:xfrm>
        </p:spPr>
        <p:txBody>
          <a:bodyPr/>
          <a:lstStyle/>
          <a:p>
            <a:pPr marL="0" indent="0">
              <a:buNone/>
            </a:pPr>
            <a:r>
              <a:rPr lang="tr-TR" b="1"/>
              <a:t>2.2.6.	Transit Rejimi İşlemleri</a:t>
            </a:r>
          </a:p>
          <a:p>
            <a:pPr marL="0" indent="0">
              <a:buNone/>
            </a:pPr>
            <a:r>
              <a:rPr lang="tr-TR"/>
              <a:t>Transit rejimi işlemleri şunlardır:</a:t>
            </a:r>
          </a:p>
          <a:p>
            <a:pPr marL="0" indent="0">
              <a:buNone/>
            </a:pPr>
            <a:r>
              <a:rPr lang="tr-TR"/>
              <a:t>	İhracat eşyasının transit işlemleri</a:t>
            </a:r>
          </a:p>
          <a:p>
            <a:pPr marL="0" indent="0">
              <a:buNone/>
            </a:pPr>
            <a:r>
              <a:rPr lang="tr-TR"/>
              <a:t>	Türkiye gümrük bölgesine gelen eşyanın transit işlemleri</a:t>
            </a:r>
          </a:p>
          <a:p>
            <a:pPr marL="0" indent="0">
              <a:buNone/>
            </a:pPr>
            <a:r>
              <a:rPr lang="tr-TR"/>
              <a:t>	Taşıma türleri açısından transit işlemleri</a:t>
            </a:r>
          </a:p>
          <a:p>
            <a:pPr marL="0" indent="0">
              <a:buNone/>
            </a:pPr>
            <a:endParaRPr lang="tr-TR"/>
          </a:p>
        </p:txBody>
      </p:sp>
    </p:spTree>
    <p:extLst>
      <p:ext uri="{BB962C8B-B14F-4D97-AF65-F5344CB8AC3E}">
        <p14:creationId xmlns:p14="http://schemas.microsoft.com/office/powerpoint/2010/main" val="2670321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856984" cy="6480720"/>
          </a:xfrm>
        </p:spPr>
        <p:txBody>
          <a:bodyPr>
            <a:normAutofit/>
          </a:bodyPr>
          <a:lstStyle/>
          <a:p>
            <a:pPr marL="0" indent="0">
              <a:buNone/>
            </a:pPr>
            <a:endParaRPr lang="tr-TR" b="1" smtClean="0"/>
          </a:p>
          <a:p>
            <a:pPr marL="0" indent="0">
              <a:buNone/>
            </a:pPr>
            <a:endParaRPr lang="tr-TR" b="1"/>
          </a:p>
          <a:p>
            <a:pPr marL="0" indent="0">
              <a:buNone/>
            </a:pPr>
            <a:endParaRPr lang="tr-TR" b="1" smtClean="0"/>
          </a:p>
          <a:p>
            <a:pPr marL="0" indent="0">
              <a:buNone/>
            </a:pPr>
            <a:r>
              <a:rPr lang="tr-TR" b="1" smtClean="0"/>
              <a:t>2.2.6.1</a:t>
            </a:r>
            <a:r>
              <a:rPr lang="tr-TR" b="1"/>
              <a:t>.	İhracat Eşyasının Transit İşlemleri</a:t>
            </a:r>
          </a:p>
          <a:p>
            <a:pPr marL="0" indent="0">
              <a:buNone/>
            </a:pPr>
            <a:r>
              <a:rPr lang="tr-TR"/>
              <a:t>İhraç eşyanını transit işlemleri Kanun’a göre iki açıdan incelenmektedir:</a:t>
            </a:r>
          </a:p>
          <a:p>
            <a:pPr marL="0" indent="0">
              <a:buNone/>
            </a:pPr>
            <a:endParaRPr lang="tr-TR" smtClean="0"/>
          </a:p>
          <a:p>
            <a:pPr marL="0" indent="0">
              <a:buNone/>
            </a:pPr>
            <a:r>
              <a:rPr lang="tr-TR" smtClean="0"/>
              <a:t></a:t>
            </a:r>
            <a:r>
              <a:rPr lang="tr-TR"/>
              <a:t>	Eşyanın bir gümrük idaresinden bir veya birden fazla araç ile gönderilerek çıkış gümrük idaresinden kara yolu veya demir yolu ile ihracı işlemleri</a:t>
            </a:r>
          </a:p>
          <a:p>
            <a:pPr marL="0" indent="0">
              <a:buNone/>
            </a:pPr>
            <a:r>
              <a:rPr lang="tr-TR" smtClean="0"/>
              <a:t></a:t>
            </a:r>
            <a:r>
              <a:rPr lang="tr-TR"/>
              <a:t>	Eşyanın bir gümrük idaresinden bir veya birden fazla araç ile çıkış gümrük idaresine sevk edilip burada araç değiştirerek ihracı işlemleri</a:t>
            </a:r>
          </a:p>
          <a:p>
            <a:pPr marL="0" indent="0">
              <a:buNone/>
            </a:pPr>
            <a:endParaRPr lang="tr-TR"/>
          </a:p>
        </p:txBody>
      </p:sp>
    </p:spTree>
    <p:extLst>
      <p:ext uri="{BB962C8B-B14F-4D97-AF65-F5344CB8AC3E}">
        <p14:creationId xmlns:p14="http://schemas.microsoft.com/office/powerpoint/2010/main" val="2899078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85000" lnSpcReduction="20000"/>
          </a:bodyPr>
          <a:lstStyle/>
          <a:p>
            <a:pPr marL="0" indent="0">
              <a:buNone/>
            </a:pPr>
            <a:endParaRPr lang="tr-TR" b="1" smtClean="0"/>
          </a:p>
          <a:p>
            <a:pPr marL="0" indent="0">
              <a:buNone/>
            </a:pPr>
            <a:r>
              <a:rPr lang="tr-TR" b="1" smtClean="0"/>
              <a:t>2.2.6.2</a:t>
            </a:r>
            <a:r>
              <a:rPr lang="tr-TR" b="1"/>
              <a:t>.	Türkiye Gümrük Bölgesine Gelen Eşyanın Transit İşlemleri</a:t>
            </a:r>
          </a:p>
          <a:p>
            <a:pPr marL="0" indent="0">
              <a:buNone/>
            </a:pPr>
            <a:endParaRPr lang="tr-TR"/>
          </a:p>
          <a:p>
            <a:pPr marL="0" indent="0">
              <a:buNone/>
            </a:pPr>
            <a:r>
              <a:rPr lang="tr-TR"/>
              <a:t>	Türkiye gümrük bölgesi dışından bir gümrük idaresine gelen serbest dolaşımda olmayan eşyanın, tek araç ile başka bir sınır kapısı gümrük idaresinden yurt dışı edilmek veya işlemi başka bir gümrük idaresinde yapılmak üzere sevk edilmesi</a:t>
            </a:r>
          </a:p>
          <a:p>
            <a:pPr marL="0" indent="0">
              <a:buNone/>
            </a:pPr>
            <a:r>
              <a:rPr lang="tr-TR" smtClean="0"/>
              <a:t></a:t>
            </a:r>
            <a:r>
              <a:rPr lang="tr-TR"/>
              <a:t>	Yurt dışından deniz veya havalimanı gümrük idaresi ile bir iç kara gümrük idaresine gelen serbest dolaşımda olmayan eşyanın birden fazla araç ile bir sınır kapısı gümrük idaresinden yurt dışı edilmek veya işlemi başka bir gümrükte yapılmak üzere gönderilmesi</a:t>
            </a:r>
          </a:p>
          <a:p>
            <a:pPr marL="0" indent="0">
              <a:buNone/>
            </a:pPr>
            <a:r>
              <a:rPr lang="tr-TR" smtClean="0"/>
              <a:t></a:t>
            </a:r>
            <a:r>
              <a:rPr lang="tr-TR"/>
              <a:t>	TIR karnesi kapsamında taşınmayan ve serbest dolaşımda olmayan eşyanın bir sınır kapısı gümrük idaresinden, deniz veya hava gümrük idaresine veya diğer bir sınır kapısı gümrük idaresine, buradan yurt dışı edilmek üzere sevk edilmesi</a:t>
            </a:r>
          </a:p>
          <a:p>
            <a:pPr marL="0" indent="0">
              <a:buNone/>
            </a:pPr>
            <a:r>
              <a:rPr lang="tr-TR"/>
              <a:t> </a:t>
            </a:r>
            <a:r>
              <a:rPr lang="tr-TR" smtClean="0"/>
              <a:t></a:t>
            </a:r>
            <a:r>
              <a:rPr lang="tr-TR"/>
              <a:t>	Serbest dolaşımda olmayan eşyanın TIR karnesi kapsamında bir sınır kapısı gümrük idaresinden deniz veya hava gümrük idaresine veya diğer bir  sınır kapısı gümrük idaresine yurt dışı edilmek veya gümrükçe onaylanmış bir işlem veya kullanıma tabi tutulmak üzere başka bir gümrük idaresine sevk </a:t>
            </a:r>
            <a:r>
              <a:rPr lang="tr-TR" smtClean="0"/>
              <a:t>edilmesi</a:t>
            </a:r>
            <a:endParaRPr lang="tr-TR"/>
          </a:p>
          <a:p>
            <a:pPr marL="0" indent="0">
              <a:buNone/>
            </a:pPr>
            <a:r>
              <a:rPr lang="tr-TR"/>
              <a:t>	Mahrecine iade edilecek eşyanın transit işlemleri</a:t>
            </a:r>
          </a:p>
          <a:p>
            <a:pPr marL="0" indent="0">
              <a:buNone/>
            </a:pPr>
            <a:r>
              <a:rPr lang="tr-TR"/>
              <a:t>Geçici depolama yerindeki eşyanın beyanname tescil edilmeden önce mahrecine iade edilmek istenmesi ve gümrük idaresince izin verilmesi hâlinde, eşya transit beyannamesi veya TIR karnesi kapsamında mahrecine iade edilir.</a:t>
            </a:r>
          </a:p>
          <a:p>
            <a:pPr marL="0" indent="0">
              <a:buNone/>
            </a:pPr>
            <a:endParaRPr lang="tr-TR"/>
          </a:p>
          <a:p>
            <a:pPr marL="0" indent="0">
              <a:buNone/>
            </a:pPr>
            <a:endParaRPr lang="tr-TR"/>
          </a:p>
        </p:txBody>
      </p:sp>
    </p:spTree>
    <p:extLst>
      <p:ext uri="{BB962C8B-B14F-4D97-AF65-F5344CB8AC3E}">
        <p14:creationId xmlns:p14="http://schemas.microsoft.com/office/powerpoint/2010/main" val="31346418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552728"/>
          </a:xfrm>
        </p:spPr>
        <p:txBody>
          <a:bodyPr>
            <a:normAutofit fontScale="92500" lnSpcReduction="10000"/>
          </a:bodyPr>
          <a:lstStyle/>
          <a:p>
            <a:pPr marL="0" indent="0">
              <a:buNone/>
            </a:pPr>
            <a:r>
              <a:rPr lang="tr-TR" b="1"/>
              <a:t>2.2.6.3.	Taşıma Türleri Açısından Transit İşlemler</a:t>
            </a:r>
          </a:p>
          <a:p>
            <a:pPr marL="0" indent="0">
              <a:buNone/>
            </a:pPr>
            <a:r>
              <a:rPr lang="tr-TR" smtClean="0"/>
              <a:t></a:t>
            </a:r>
            <a:r>
              <a:rPr lang="tr-TR"/>
              <a:t>	Kara yolu İle transite ilişkin özel hükümler</a:t>
            </a:r>
          </a:p>
          <a:p>
            <a:pPr marL="0" indent="0">
              <a:buNone/>
            </a:pPr>
            <a:r>
              <a:rPr lang="tr-TR" smtClean="0"/>
              <a:t></a:t>
            </a:r>
            <a:r>
              <a:rPr lang="tr-TR"/>
              <a:t>	Deniz yolu İle transite ilişkin özel hükümler</a:t>
            </a:r>
          </a:p>
          <a:p>
            <a:pPr marL="0" indent="0">
              <a:buNone/>
            </a:pPr>
            <a:r>
              <a:rPr lang="tr-TR" smtClean="0"/>
              <a:t></a:t>
            </a:r>
            <a:r>
              <a:rPr lang="tr-TR"/>
              <a:t>	Demir yolu ile transite ilişkin özel hükümler</a:t>
            </a:r>
          </a:p>
          <a:p>
            <a:pPr marL="0" indent="0">
              <a:buNone/>
            </a:pPr>
            <a:r>
              <a:rPr lang="tr-TR" smtClean="0"/>
              <a:t></a:t>
            </a:r>
            <a:r>
              <a:rPr lang="tr-TR"/>
              <a:t>	Hava yolu ile transite ilişkin özel hükümler</a:t>
            </a:r>
          </a:p>
          <a:p>
            <a:pPr marL="0" indent="0">
              <a:buNone/>
            </a:pPr>
            <a:r>
              <a:rPr lang="tr-TR"/>
              <a:t> </a:t>
            </a:r>
            <a:r>
              <a:rPr lang="tr-TR" smtClean="0"/>
              <a:t>Transit </a:t>
            </a:r>
            <a:r>
              <a:rPr lang="tr-TR"/>
              <a:t>beyannamesi olarak kullanılacak özet beyanlarda aşağıdaki bilgilerin yer alması zorunludur.</a:t>
            </a:r>
          </a:p>
          <a:p>
            <a:pPr marL="0" indent="0">
              <a:buNone/>
            </a:pPr>
            <a:r>
              <a:rPr lang="tr-TR"/>
              <a:t>	Eşyanın taşındığı hava yolu şirketinin adı</a:t>
            </a:r>
          </a:p>
          <a:p>
            <a:pPr marL="0" indent="0">
              <a:buNone/>
            </a:pPr>
            <a:r>
              <a:rPr lang="tr-TR"/>
              <a:t>	Sefer sayısı</a:t>
            </a:r>
          </a:p>
          <a:p>
            <a:pPr marL="0" indent="0">
              <a:buNone/>
            </a:pPr>
            <a:r>
              <a:rPr lang="tr-TR"/>
              <a:t>	Yükleme havaalanının adı</a:t>
            </a:r>
          </a:p>
          <a:p>
            <a:pPr marL="0" indent="0">
              <a:buNone/>
            </a:pPr>
            <a:r>
              <a:rPr lang="tr-TR"/>
              <a:t>	Boşaltma havaalanının adı</a:t>
            </a:r>
          </a:p>
          <a:p>
            <a:pPr marL="0" indent="0">
              <a:buNone/>
            </a:pPr>
            <a:r>
              <a:rPr lang="tr-TR"/>
              <a:t>	Konşimento numarası</a:t>
            </a:r>
          </a:p>
          <a:p>
            <a:pPr marL="0" indent="0">
              <a:buNone/>
            </a:pPr>
            <a:r>
              <a:rPr lang="tr-TR"/>
              <a:t>	Her kalem eşyaya ilişkin aşağıdaki bilgiler yer almalıdır.</a:t>
            </a:r>
          </a:p>
          <a:p>
            <a:pPr marL="0" indent="0">
              <a:buNone/>
            </a:pPr>
            <a:r>
              <a:rPr lang="tr-TR" smtClean="0"/>
              <a:t>	•</a:t>
            </a:r>
            <a:r>
              <a:rPr lang="tr-TR"/>
              <a:t>	Kap adedi</a:t>
            </a:r>
          </a:p>
          <a:p>
            <a:pPr marL="0" indent="0">
              <a:buNone/>
            </a:pPr>
            <a:r>
              <a:rPr lang="tr-TR" smtClean="0"/>
              <a:t>	•</a:t>
            </a:r>
            <a:r>
              <a:rPr lang="tr-TR"/>
              <a:t>	Eşyanın kısa tanımı</a:t>
            </a:r>
          </a:p>
          <a:p>
            <a:pPr marL="0" indent="0">
              <a:buNone/>
            </a:pPr>
            <a:r>
              <a:rPr lang="tr-TR" smtClean="0"/>
              <a:t>	•</a:t>
            </a:r>
            <a:r>
              <a:rPr lang="tr-TR"/>
              <a:t>	Brüt ağırlığı</a:t>
            </a:r>
          </a:p>
          <a:p>
            <a:pPr marL="0" indent="0">
              <a:buNone/>
            </a:pPr>
            <a:endParaRPr lang="tr-TR"/>
          </a:p>
          <a:p>
            <a:pPr marL="0" indent="0">
              <a:buNone/>
            </a:pPr>
            <a:endParaRPr lang="tr-TR"/>
          </a:p>
        </p:txBody>
      </p:sp>
    </p:spTree>
    <p:extLst>
      <p:ext uri="{BB962C8B-B14F-4D97-AF65-F5344CB8AC3E}">
        <p14:creationId xmlns:p14="http://schemas.microsoft.com/office/powerpoint/2010/main" val="2296293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408712"/>
          </a:xfrm>
        </p:spPr>
        <p:txBody>
          <a:bodyPr>
            <a:normAutofit lnSpcReduction="10000"/>
          </a:bodyPr>
          <a:lstStyle/>
          <a:p>
            <a:pPr marL="0" indent="0">
              <a:buNone/>
            </a:pPr>
            <a:endParaRPr lang="tr-TR" b="1" smtClean="0"/>
          </a:p>
          <a:p>
            <a:pPr marL="0" indent="0">
              <a:buNone/>
            </a:pPr>
            <a:r>
              <a:rPr lang="tr-TR" b="1" smtClean="0"/>
              <a:t>2.2.7</a:t>
            </a:r>
            <a:r>
              <a:rPr lang="tr-TR" b="1"/>
              <a:t>.	Transite İlişkin Yükümlülükler</a:t>
            </a:r>
          </a:p>
          <a:p>
            <a:pPr marL="0" indent="0">
              <a:buNone/>
            </a:pPr>
            <a:r>
              <a:rPr lang="tr-TR" smtClean="0"/>
              <a:t>	Transit </a:t>
            </a:r>
            <a:r>
              <a:rPr lang="tr-TR"/>
              <a:t>rejimi hak sahibi olan kişiler, eşyayı öngörülen süre içinde ve gümrük idareleri tarafından eşyanın ayniyetinin tespiti amacıyla alınan önlemlere uymak suretiyle varış veya çıkış gümrük idaresine sağlam ve noksansız olarak sunmak ve transit rejimine ilişkin hükümlere uymakla yükümlüdür.</a:t>
            </a:r>
          </a:p>
          <a:p>
            <a:pPr marL="0" indent="0">
              <a:buNone/>
            </a:pPr>
            <a:endParaRPr lang="tr-TR"/>
          </a:p>
          <a:p>
            <a:pPr marL="0" indent="0">
              <a:buNone/>
            </a:pPr>
            <a:r>
              <a:rPr lang="tr-TR" smtClean="0"/>
              <a:t>	Transit </a:t>
            </a:r>
            <a:r>
              <a:rPr lang="tr-TR"/>
              <a:t>rejimine göre taşındığını bilerek eşyayı kabul eden taşıyıcı veya alıcı da öngörülen süre içinde ve gümrük idareleri tarafından eşyanın ayniyetinin tespiti amacıyla alınan tedbirlere uymak suretiyle varış veya çıkış gümrük idaresine sağlam ve noksansız olarak sunmakla yükümlüdür.</a:t>
            </a:r>
          </a:p>
          <a:p>
            <a:pPr marL="0" indent="0">
              <a:buNone/>
            </a:pPr>
            <a:endParaRPr lang="tr-TR"/>
          </a:p>
          <a:p>
            <a:pPr marL="0" indent="0">
              <a:buNone/>
            </a:pPr>
            <a:r>
              <a:rPr lang="tr-TR" smtClean="0"/>
              <a:t>	Transit </a:t>
            </a:r>
            <a:r>
              <a:rPr lang="tr-TR"/>
              <a:t>rejimi, eşyanın ve belgelerinin bu rejim hükümlerine uygun olarak varış veya çıkış gümrük idaresine sunulması üzerine sona erer.</a:t>
            </a:r>
          </a:p>
          <a:p>
            <a:pPr marL="0" indent="0">
              <a:buNone/>
            </a:pPr>
            <a:endParaRPr lang="tr-TR"/>
          </a:p>
        </p:txBody>
      </p:sp>
    </p:spTree>
    <p:extLst>
      <p:ext uri="{BB962C8B-B14F-4D97-AF65-F5344CB8AC3E}">
        <p14:creationId xmlns:p14="http://schemas.microsoft.com/office/powerpoint/2010/main" val="152748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404664"/>
            <a:ext cx="8856984" cy="6264696"/>
          </a:xfrm>
        </p:spPr>
        <p:txBody>
          <a:bodyPr>
            <a:normAutofit/>
          </a:bodyPr>
          <a:lstStyle/>
          <a:p>
            <a:pPr marL="0" indent="0">
              <a:buNone/>
            </a:pPr>
            <a:r>
              <a:rPr lang="tr-TR" b="1"/>
              <a:t>Transit Rejimi Beyanı</a:t>
            </a:r>
          </a:p>
          <a:p>
            <a:pPr marL="0" indent="0">
              <a:buNone/>
            </a:pPr>
            <a:r>
              <a:rPr lang="tr-TR" smtClean="0"/>
              <a:t>	Transit </a:t>
            </a:r>
            <a:r>
              <a:rPr lang="tr-TR"/>
              <a:t>edilecek eşya için eşya transiti yapacak deniz aracına veya eşyayı o araca götürecek diğer bir araca yüklenmeden önce acente veya taşıyıcı ya da mal sahibi tarafından gümrüğe transit beyannamesi verilir.</a:t>
            </a:r>
          </a:p>
          <a:p>
            <a:pPr marL="0" indent="0">
              <a:buNone/>
            </a:pPr>
            <a:endParaRPr lang="tr-TR"/>
          </a:p>
          <a:p>
            <a:pPr marL="0" indent="0">
              <a:buNone/>
            </a:pPr>
            <a:r>
              <a:rPr lang="tr-TR" smtClean="0"/>
              <a:t>	Eşyanın </a:t>
            </a:r>
            <a:r>
              <a:rPr lang="tr-TR"/>
              <a:t>transit beyannamesinde belirtilen araçtan farklı bir araca yüklenmesi veya gönderileceği yerin değişmesi veya transit edilecek eşyanın tamamının araca yüklenememesi gibi nedenlerle transit beyannameleri üzerinde düzeltmeler yapılması gerektiği durumda, ilgililerin dilekçe ile gümrük idaresine başvurarak zorlayıcı sebepleri bildirmeleri gerekir. İsteğin gümrük idare amirince kabulü hâlinde gerekli düzeltmeler yapılır.</a:t>
            </a:r>
          </a:p>
          <a:p>
            <a:pPr marL="0" indent="0">
              <a:buNone/>
            </a:pPr>
            <a:endParaRPr lang="tr-TR"/>
          </a:p>
        </p:txBody>
      </p:sp>
    </p:spTree>
    <p:extLst>
      <p:ext uri="{BB962C8B-B14F-4D97-AF65-F5344CB8AC3E}">
        <p14:creationId xmlns:p14="http://schemas.microsoft.com/office/powerpoint/2010/main" val="136126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480720"/>
          </a:xfrm>
        </p:spPr>
        <p:txBody>
          <a:bodyPr>
            <a:normAutofit/>
          </a:bodyPr>
          <a:lstStyle/>
          <a:p>
            <a:pPr marL="0" indent="0">
              <a:buNone/>
            </a:pPr>
            <a:r>
              <a:rPr lang="tr-TR" b="1"/>
              <a:t>1.1.2.	Gümrükler Muhafaza Genel Müdürlüğünün Görevleri</a:t>
            </a:r>
          </a:p>
          <a:p>
            <a:pPr marL="0" indent="0">
              <a:buNone/>
            </a:pPr>
            <a:endParaRPr lang="tr-TR"/>
          </a:p>
          <a:p>
            <a:pPr marL="0" indent="0">
              <a:buNone/>
            </a:pPr>
            <a:r>
              <a:rPr lang="tr-TR"/>
              <a:t>	Müsteşarlığın sorumluluğunda bulunan yer ve sahalarda olmak üzere diğer yer ve sahalarda da gerektiğinde ilgili kuruluşlarla iş birliği yapmak suretiyle kaçakçılığı men, takip ve tahkik (sorgulama, araştırma) etmek</a:t>
            </a:r>
          </a:p>
          <a:p>
            <a:pPr marL="0" indent="0">
              <a:buNone/>
            </a:pPr>
            <a:r>
              <a:rPr lang="tr-TR"/>
              <a:t>	Kişi, eşya ve taşıtların gümrük işlemleri bitirilmeden gümrüklü yer ve sahalardan çıkmalarını önlemek, gümrüklü yer ve sahaların takip ve muhafazasını sağlamak</a:t>
            </a:r>
          </a:p>
          <a:p>
            <a:pPr marL="0" indent="0">
              <a:buNone/>
            </a:pPr>
            <a:r>
              <a:rPr lang="tr-TR"/>
              <a:t>	Deniz ve hava limanlarıyla kara hudutlarındaki (sınırlarındaki) gümrük kapılarında giriş ve çıkış yapan kişi, eşya ve taşıtların muhafazası ile gümrüğe sevk edilmesini sağlamak; gümrük işlemleri yapılan yer ve sahalar ile gümrük muhafaza hizmetlerini yürütmek</a:t>
            </a:r>
          </a:p>
          <a:p>
            <a:pPr marL="0" indent="0">
              <a:buNone/>
            </a:pPr>
            <a:r>
              <a:rPr lang="tr-TR"/>
              <a:t>	Kuruluşun soruşturma görevine yardımcı olacak araştırma laboratuvarları kurmak ve çalışmalarını düzenlemek</a:t>
            </a:r>
          </a:p>
          <a:p>
            <a:pPr marL="0" indent="0">
              <a:buNone/>
            </a:pPr>
            <a:endParaRPr lang="tr-TR"/>
          </a:p>
        </p:txBody>
      </p:sp>
    </p:spTree>
    <p:extLst>
      <p:ext uri="{BB962C8B-B14F-4D97-AF65-F5344CB8AC3E}">
        <p14:creationId xmlns:p14="http://schemas.microsoft.com/office/powerpoint/2010/main" val="1986556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08712"/>
          </a:xfrm>
        </p:spPr>
        <p:txBody>
          <a:bodyPr>
            <a:normAutofit fontScale="92500" lnSpcReduction="20000"/>
          </a:bodyPr>
          <a:lstStyle/>
          <a:p>
            <a:pPr marL="0" indent="0" algn="ctr">
              <a:buNone/>
            </a:pPr>
            <a:r>
              <a:rPr lang="tr-TR" b="1"/>
              <a:t>2.2.7.2.	Giriş veya Hareket Gümrük İdaresinde Muayene ve Mühür Takılması</a:t>
            </a:r>
          </a:p>
          <a:p>
            <a:pPr marL="0" indent="0">
              <a:buNone/>
            </a:pPr>
            <a:r>
              <a:rPr lang="tr-TR" smtClean="0"/>
              <a:t>	Transit </a:t>
            </a:r>
            <a:r>
              <a:rPr lang="tr-TR"/>
              <a:t>rejimine tabi eşya, şüphe veya ihbar durumları hariç olmak üzere varış veya çıkış gümrük idaresine kadar muayene edilmeksizin ve gerektiğinde mühür altına alınarak veya memur eşliğinde sevk edilir.</a:t>
            </a:r>
          </a:p>
          <a:p>
            <a:pPr marL="0" indent="0">
              <a:buNone/>
            </a:pPr>
            <a:r>
              <a:rPr lang="tr-TR"/>
              <a:t> </a:t>
            </a:r>
          </a:p>
          <a:p>
            <a:pPr marL="0" indent="0">
              <a:buNone/>
            </a:pPr>
            <a:r>
              <a:rPr lang="tr-TR" smtClean="0"/>
              <a:t>	BİLGE </a:t>
            </a:r>
            <a:r>
              <a:rPr lang="tr-TR"/>
              <a:t>sistemi tarafından eşyanın fiziki muayeneye sevk edilmesi hâlinde, ihbar ile özel durumlar dışında haricen muayene yapılması esastır. Ancak haricen yapılan muayenede mühürlerin sağlam olmadığı veya kapların açılmış olduğu şüphesi oluşursa muayene tam muayeneye dönüştürülür.</a:t>
            </a:r>
          </a:p>
          <a:p>
            <a:pPr marL="0" indent="0">
              <a:buNone/>
            </a:pPr>
            <a:r>
              <a:rPr lang="tr-TR" smtClean="0"/>
              <a:t>	Antrepolardan </a:t>
            </a:r>
            <a:r>
              <a:rPr lang="tr-TR"/>
              <a:t>veya gümrük idarelerince konulmasına izin verilen diğer yerlerden çıkarılarak transit edilecek eşya, gerek görülmesi hâlinde muayene edilir.</a:t>
            </a:r>
          </a:p>
          <a:p>
            <a:pPr marL="0" indent="0">
              <a:buNone/>
            </a:pPr>
            <a:r>
              <a:rPr lang="tr-TR" smtClean="0"/>
              <a:t>	Transit </a:t>
            </a:r>
            <a:r>
              <a:rPr lang="tr-TR"/>
              <a:t>rejimi kapsamında taşınan eşyanın kaplarına ve kapsız olanların üstlerine tekli sicimle veya telle bu sicimler veya teller koparılmayınca açılamayacak ve ayniyetlerini belirtecek surette mühür takılır ve durum beyannameye kaydedilir.</a:t>
            </a:r>
          </a:p>
          <a:p>
            <a:pPr marL="0" indent="0">
              <a:buNone/>
            </a:pPr>
            <a:r>
              <a:rPr lang="tr-TR" smtClean="0"/>
              <a:t>	Mühür </a:t>
            </a:r>
            <a:r>
              <a:rPr lang="tr-TR"/>
              <a:t>takılması ve örtü çekilmesi mümkün olmayan ve açıkta parça hâlinde taşınan eşyanın tanınmasına yarayacak surette ayniyetleri beyanname üzerine yazılır.</a:t>
            </a:r>
          </a:p>
          <a:p>
            <a:pPr marL="0" indent="0">
              <a:buNone/>
            </a:pPr>
            <a:endParaRPr lang="tr-TR"/>
          </a:p>
        </p:txBody>
      </p:sp>
    </p:spTree>
    <p:extLst>
      <p:ext uri="{BB962C8B-B14F-4D97-AF65-F5344CB8AC3E}">
        <p14:creationId xmlns:p14="http://schemas.microsoft.com/office/powerpoint/2010/main" val="259448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260648"/>
            <a:ext cx="8928992" cy="6408712"/>
          </a:xfrm>
        </p:spPr>
        <p:txBody>
          <a:bodyPr>
            <a:normAutofit fontScale="85000" lnSpcReduction="10000"/>
          </a:bodyPr>
          <a:lstStyle/>
          <a:p>
            <a:pPr marL="0" indent="0">
              <a:buNone/>
            </a:pPr>
            <a:r>
              <a:rPr lang="tr-TR" b="1"/>
              <a:t>2.2.7.3.	Transit Süresi</a:t>
            </a:r>
          </a:p>
          <a:p>
            <a:pPr marL="0" indent="0">
              <a:buNone/>
            </a:pPr>
            <a:r>
              <a:rPr lang="tr-TR" smtClean="0"/>
              <a:t>	Transit </a:t>
            </a:r>
            <a:r>
              <a:rPr lang="tr-TR"/>
              <a:t>eşyasının, giriş veya hareket gümrük idaresinden sevki tarihinden itibaren taşıtın sürati, kat edeceği mesafe, hava ve yol durumları dikkate alınarak gümrük idaresince tespit edilecek süre içinde varış veya çıkış gümrük idaresine sunulması gerekir. Bu sürenin geçip geçmediğinin tespit edilmesi için giriş veya hareket gümrük idaresince transit  belgesine sürenin bitim tarihi yazılır, varış veya çıkış gümrük idaresince de bu tarih göz önünde bulundurulur.</a:t>
            </a:r>
          </a:p>
          <a:p>
            <a:pPr marL="0" indent="0">
              <a:buNone/>
            </a:pPr>
            <a:r>
              <a:rPr lang="tr-TR" smtClean="0"/>
              <a:t>	Varış </a:t>
            </a:r>
            <a:r>
              <a:rPr lang="tr-TR"/>
              <a:t>veya çıkış gümrük idaresinde depolama yerleri varsa eşyanın buralara mal sahibi vekili veya gümrük müşavirleri ya da taşıyıcıları tarafından getirilip muayene ve kontrolleri yaptırılarak gemiye veya diğer nakil vasıtalarına yüklenebilecek hâle gelecekleri tarih, transit rejimi yönünden taşımanın bitiş tarihidir.</a:t>
            </a:r>
          </a:p>
          <a:p>
            <a:pPr marL="0" indent="0">
              <a:buNone/>
            </a:pPr>
            <a:r>
              <a:rPr lang="tr-TR" smtClean="0"/>
              <a:t>	Eşyanın </a:t>
            </a:r>
            <a:r>
              <a:rPr lang="tr-TR"/>
              <a:t>Türkiye gümrük bölgesinden çıkış tarihi, karadan çıkışlarda gümrükçe çıkış işlemleri tamamlanıp kara sınırından fiilen çıktığı, sahil gümrüğünde denizden çıkışta ise eşyanın taşınacağı deniz taşıtına fiilen yüklendiği tarihtir.</a:t>
            </a:r>
          </a:p>
          <a:p>
            <a:pPr marL="0" indent="0">
              <a:buNone/>
            </a:pPr>
            <a:r>
              <a:rPr lang="tr-TR" smtClean="0"/>
              <a:t>	Mal </a:t>
            </a:r>
            <a:r>
              <a:rPr lang="tr-TR"/>
              <a:t>sahibi veya temsilcileri ya da taşıyıcıları tarafından varış veya çıkış gümrük idaresine beyannamesinde yazılı müddet bitmeden beyannamesinin ibraz edilmesi ve çıkarılmasına teşebbüs edilmesi ve gümrük işlemlerinin aralıksız takip edilmesi hâlinde, yükleme ve çıkış kontrol işlemi ile geçen zaman dikkate alınmaz ve transit işlemi süresi içinde tamamlanmış sayılır.</a:t>
            </a:r>
          </a:p>
          <a:p>
            <a:pPr marL="0" indent="0">
              <a:buNone/>
            </a:pPr>
            <a:endParaRPr lang="tr-TR"/>
          </a:p>
        </p:txBody>
      </p:sp>
    </p:spTree>
    <p:extLst>
      <p:ext uri="{BB962C8B-B14F-4D97-AF65-F5344CB8AC3E}">
        <p14:creationId xmlns:p14="http://schemas.microsoft.com/office/powerpoint/2010/main" val="2833516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04664"/>
            <a:ext cx="9036496" cy="6264696"/>
          </a:xfrm>
        </p:spPr>
        <p:txBody>
          <a:bodyPr>
            <a:normAutofit/>
          </a:bodyPr>
          <a:lstStyle/>
          <a:p>
            <a:pPr marL="0" indent="0">
              <a:buNone/>
            </a:pPr>
            <a:r>
              <a:rPr lang="tr-TR" b="1" smtClean="0"/>
              <a:t>2.2.7.4.Teyit </a:t>
            </a:r>
            <a:r>
              <a:rPr lang="tr-TR" b="1"/>
              <a:t>İşlemleri</a:t>
            </a:r>
          </a:p>
          <a:p>
            <a:pPr marL="0" indent="0" algn="just">
              <a:buNone/>
            </a:pPr>
            <a:r>
              <a:rPr lang="tr-TR" smtClean="0"/>
              <a:t>	Transit </a:t>
            </a:r>
            <a:r>
              <a:rPr lang="tr-TR"/>
              <a:t>beyannamesi veya transit beyannamesi hükmündeki belgenin onaylanmasından sonra geniş alan ağına bağlı giriş veya hareket gümrük idaresine elektronik ortamda teyit gönderilir. Giriş veya hareket gümrük idaresi onaylanmış transit beyannamesi veya transit beyannamesi hükmündeki belgenin teyit nüshasını beklemeksizin transit işlemini sonuçlandırır.</a:t>
            </a:r>
          </a:p>
          <a:p>
            <a:pPr marL="0" indent="0" algn="just">
              <a:buNone/>
            </a:pPr>
            <a:r>
              <a:rPr lang="tr-TR"/>
              <a:t> </a:t>
            </a:r>
            <a:r>
              <a:rPr lang="tr-TR" smtClean="0"/>
              <a:t>	Giriş </a:t>
            </a:r>
            <a:r>
              <a:rPr lang="tr-TR"/>
              <a:t>veya hareket gümrük idaresi, varış veya çıkış gümrük idaresinden beyannamenin onaylı ve imzalı teyit nüshası gelmediği takdirde, eşyanın akıbetini bir yazı ile varış veya çıkış gümrük idaresinden sorar. Ancak varış veya çıkış gümrük idaresinden teyidin gelmesini bekleme süresi bir ayı geçemez.</a:t>
            </a:r>
          </a:p>
          <a:p>
            <a:pPr marL="0" indent="0">
              <a:buNone/>
            </a:pPr>
            <a:endParaRPr lang="tr-TR"/>
          </a:p>
        </p:txBody>
      </p:sp>
    </p:spTree>
    <p:extLst>
      <p:ext uri="{BB962C8B-B14F-4D97-AF65-F5344CB8AC3E}">
        <p14:creationId xmlns:p14="http://schemas.microsoft.com/office/powerpoint/2010/main" val="3817457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lnSpcReduction="10000"/>
          </a:bodyPr>
          <a:lstStyle/>
          <a:p>
            <a:pPr marL="0" indent="0">
              <a:buNone/>
            </a:pPr>
            <a:r>
              <a:rPr lang="tr-TR" b="1"/>
              <a:t>2.3.	İhracat Rejimi</a:t>
            </a:r>
          </a:p>
          <a:p>
            <a:pPr marL="0" indent="0">
              <a:buNone/>
            </a:pPr>
            <a:r>
              <a:rPr lang="tr-TR" smtClean="0"/>
              <a:t>	İhracat </a:t>
            </a:r>
            <a:r>
              <a:rPr lang="tr-TR"/>
              <a:t>rejimi, serbest dolaşımda bulunan eşyanın ihraç amacıyla Türkiye gümrük bölgesi dışına çıkışına ilişkin hükümlerin uygulandığı rejimdir.</a:t>
            </a:r>
          </a:p>
          <a:p>
            <a:pPr marL="0" indent="0">
              <a:buNone/>
            </a:pPr>
            <a:endParaRPr lang="tr-TR"/>
          </a:p>
          <a:p>
            <a:pPr marL="0" indent="0">
              <a:buNone/>
            </a:pPr>
            <a:r>
              <a:rPr lang="tr-TR" smtClean="0"/>
              <a:t>	Uluslararası </a:t>
            </a:r>
            <a:r>
              <a:rPr lang="tr-TR"/>
              <a:t>veya ikili anlaşmalar, kanun, tüzük ve kararnamelerle konulmuş yasaklama ve kısıtlama hükümleri saklı kalmak üzere her türlü eşyanın Türkiye’den ihracı serbesttir.</a:t>
            </a:r>
          </a:p>
          <a:p>
            <a:pPr marL="0" indent="0">
              <a:buNone/>
            </a:pPr>
            <a:endParaRPr lang="tr-TR"/>
          </a:p>
          <a:p>
            <a:pPr marL="0" indent="0">
              <a:buNone/>
            </a:pPr>
            <a:r>
              <a:rPr lang="tr-TR" b="1"/>
              <a:t>2.3.1	. İhracat Rejiminde Kullanılan Belgeler</a:t>
            </a:r>
          </a:p>
          <a:p>
            <a:pPr marL="0" indent="0">
              <a:buNone/>
            </a:pPr>
            <a:r>
              <a:rPr lang="tr-TR"/>
              <a:t>	Gümrük beyanı: Türkiye gümrük bölgesinden ihraç edilecek eşyanın ilgili gümrük idarelerine gümrük beyannamesi ile beyan edilmesi zorunludur.</a:t>
            </a:r>
          </a:p>
          <a:p>
            <a:pPr marL="0" indent="0">
              <a:buNone/>
            </a:pPr>
            <a:r>
              <a:rPr lang="tr-TR"/>
              <a:t>	Sözlü beyan formu</a:t>
            </a:r>
          </a:p>
          <a:p>
            <a:pPr marL="0" indent="0">
              <a:buNone/>
            </a:pPr>
            <a:r>
              <a:rPr lang="tr-TR"/>
              <a:t>	Özel fatura</a:t>
            </a:r>
          </a:p>
          <a:p>
            <a:pPr marL="0" indent="0">
              <a:buNone/>
            </a:pPr>
            <a:r>
              <a:rPr lang="tr-TR"/>
              <a:t>	Kumanya listesi</a:t>
            </a:r>
          </a:p>
          <a:p>
            <a:pPr marL="0" indent="0">
              <a:buNone/>
            </a:pPr>
            <a:endParaRPr lang="tr-TR"/>
          </a:p>
        </p:txBody>
      </p:sp>
    </p:spTree>
    <p:extLst>
      <p:ext uri="{BB962C8B-B14F-4D97-AF65-F5344CB8AC3E}">
        <p14:creationId xmlns:p14="http://schemas.microsoft.com/office/powerpoint/2010/main" val="1549093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a:bodyPr>
          <a:lstStyle/>
          <a:p>
            <a:pPr marL="0" indent="0">
              <a:buNone/>
            </a:pPr>
            <a:r>
              <a:rPr lang="tr-TR" b="1"/>
              <a:t>2.3.2.	Fiilî İhracat ve Gümrük Denetimi</a:t>
            </a:r>
          </a:p>
          <a:p>
            <a:pPr marL="0" indent="0">
              <a:buNone/>
            </a:pPr>
            <a:endParaRPr lang="tr-TR"/>
          </a:p>
          <a:p>
            <a:pPr marL="0" indent="0" algn="just">
              <a:buNone/>
            </a:pPr>
            <a:r>
              <a:rPr lang="tr-TR" smtClean="0"/>
              <a:t>	İhraç </a:t>
            </a:r>
            <a:r>
              <a:rPr lang="tr-TR"/>
              <a:t>eşyası, buna ilişkin gümrük beyannamesinin tescili sırasında bulunduğu durum ve niteliğini gümrük denetiminden çıktığı sırada da aynen muhafaza etmesi ve bu hâliyle Türkiye gümrük bölgesini terk etmesi koşuluyla fiilen ihraç edilmiş sayılır.</a:t>
            </a:r>
          </a:p>
          <a:p>
            <a:pPr marL="0" indent="0">
              <a:buNone/>
            </a:pPr>
            <a:r>
              <a:rPr lang="tr-TR" smtClean="0"/>
              <a:t>Bu </a:t>
            </a:r>
            <a:r>
              <a:rPr lang="tr-TR"/>
              <a:t>durumda, ihraç eşyası üzerindeki gümrük denetimi sona erer.</a:t>
            </a:r>
          </a:p>
          <a:p>
            <a:pPr marL="0" indent="0">
              <a:buNone/>
            </a:pPr>
            <a:endParaRPr lang="tr-TR"/>
          </a:p>
          <a:p>
            <a:pPr marL="0" indent="0" algn="just">
              <a:buNone/>
            </a:pPr>
            <a:r>
              <a:rPr lang="tr-TR" b="1" smtClean="0"/>
              <a:t>2.3.3</a:t>
            </a:r>
            <a:r>
              <a:rPr lang="tr-TR" b="1"/>
              <a:t>.	İhracat Kısıtlamaları</a:t>
            </a:r>
          </a:p>
          <a:p>
            <a:pPr marL="0" indent="0" algn="just">
              <a:buNone/>
            </a:pPr>
            <a:r>
              <a:rPr lang="tr-TR" smtClean="0"/>
              <a:t>	Bakanlar </a:t>
            </a:r>
            <a:r>
              <a:rPr lang="tr-TR"/>
              <a:t>Kurulu; kamu ahlakı, kamu düzeni ve kamu güvenliğinin; insan, hayvan, bitki sağlık ve hayatlarının; sanatsal, tarihî veya arkeolojik değeri olan ulusal hazinelerin; fikrî ve sınai mülkiyet haklarının korunması gerekçeleri ile eşyanın gümrükçe onaylanmış bir işlemine veya kullanıma tabi tutulmasına yasaklama ve kısıtlama koyabilir.</a:t>
            </a:r>
          </a:p>
          <a:p>
            <a:pPr marL="0" indent="0">
              <a:buNone/>
            </a:pPr>
            <a:endParaRPr lang="tr-TR"/>
          </a:p>
        </p:txBody>
      </p:sp>
    </p:spTree>
    <p:extLst>
      <p:ext uri="{BB962C8B-B14F-4D97-AF65-F5344CB8AC3E}">
        <p14:creationId xmlns:p14="http://schemas.microsoft.com/office/powerpoint/2010/main" val="2420681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normAutofit fontScale="92500" lnSpcReduction="10000"/>
          </a:bodyPr>
          <a:lstStyle/>
          <a:p>
            <a:pPr marL="0" indent="0">
              <a:buNone/>
            </a:pPr>
            <a:r>
              <a:rPr lang="tr-TR" b="1"/>
              <a:t>2.3.4.	Geçici Depolama Süresi ve Takip Edilmeyen Beyannameler</a:t>
            </a:r>
          </a:p>
          <a:p>
            <a:pPr marL="0" indent="0">
              <a:buNone/>
            </a:pPr>
            <a:r>
              <a:rPr lang="tr-TR" smtClean="0"/>
              <a:t>	İhracat </a:t>
            </a:r>
            <a:r>
              <a:rPr lang="tr-TR"/>
              <a:t>veya yeniden ihracat amacıyla geçici depolama yerlerine getirilen eşya, buralarda bir ay kalabilir. Sözü edilen eşya ile ilgili olarak beyanname tescil edilip edilmediğine bakılmaksızın bu süre içinde ek süre talebinde bulunulması hâlinde, gümrük idare amiri tarafından en çok üç aya kadar ek süre verilebilir.</a:t>
            </a:r>
          </a:p>
          <a:p>
            <a:pPr marL="0" indent="0">
              <a:buNone/>
            </a:pPr>
            <a:r>
              <a:rPr lang="tr-TR"/>
              <a:t> </a:t>
            </a:r>
          </a:p>
          <a:p>
            <a:pPr marL="0" indent="0">
              <a:buNone/>
            </a:pPr>
            <a:r>
              <a:rPr lang="tr-TR" smtClean="0"/>
              <a:t>	Bir </a:t>
            </a:r>
            <a:r>
              <a:rPr lang="tr-TR"/>
              <a:t>aylık süre ve verilen ek süre içinde gümrük işlemleri bitirilerek yerinden kaldırılmayan eşya için gümrük yükümlüsüne tebligat yapılarak tebliğ tarihinden itibaren otuz gün içinde eşyanın geçici depolama yerinden çıkarılması; aksi takdirde, bu eşyanın gümrüğe terk edilmiş sayılacağı bildirilir. Bu süre içinde de yerinden çıkarılmaması hâlinde eşya gümrüğe terk edilmiş sayılır ve tasfiye hükümlerine göre işlem yapılır. Bu eşyaya  ilişkin olarak tescil edilmiş beyanname varsa iptal edilir.</a:t>
            </a:r>
          </a:p>
          <a:p>
            <a:pPr marL="0" indent="0">
              <a:buNone/>
            </a:pPr>
            <a:r>
              <a:rPr lang="tr-TR" smtClean="0"/>
              <a:t>	Geçici </a:t>
            </a:r>
            <a:r>
              <a:rPr lang="tr-TR"/>
              <a:t>depolama yerlerine konulmaksızın ihraç edilecek eşyanın beyanname kapatma süresi iki aydır. Bu süre makul sebeplerle en çok iki ay uzatılabilir. Bu süreler içinde işlemleri tamamlanmayan beyannameler iptal edilir.</a:t>
            </a:r>
          </a:p>
          <a:p>
            <a:pPr marL="0" indent="0">
              <a:buNone/>
            </a:pPr>
            <a:endParaRPr lang="tr-TR"/>
          </a:p>
        </p:txBody>
      </p:sp>
    </p:spTree>
    <p:extLst>
      <p:ext uri="{BB962C8B-B14F-4D97-AF65-F5344CB8AC3E}">
        <p14:creationId xmlns:p14="http://schemas.microsoft.com/office/powerpoint/2010/main" val="2058924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548680"/>
            <a:ext cx="8928992" cy="6192688"/>
          </a:xfrm>
        </p:spPr>
        <p:txBody>
          <a:bodyPr>
            <a:normAutofit/>
          </a:bodyPr>
          <a:lstStyle/>
          <a:p>
            <a:pPr marL="0" indent="0">
              <a:buNone/>
            </a:pPr>
            <a:r>
              <a:rPr lang="tr-TR" b="1"/>
              <a:t>2.3.5.	Beyan Edilen Eşyanın Tamamen İhraç Edilmemesi</a:t>
            </a:r>
          </a:p>
          <a:p>
            <a:pPr marL="0" indent="0">
              <a:buNone/>
            </a:pPr>
            <a:endParaRPr lang="tr-TR"/>
          </a:p>
          <a:p>
            <a:pPr marL="0" indent="0">
              <a:buNone/>
            </a:pPr>
            <a:r>
              <a:rPr lang="tr-TR" smtClean="0"/>
              <a:t>	Beyan </a:t>
            </a:r>
            <a:r>
              <a:rPr lang="tr-TR"/>
              <a:t>edilen ihracat eşyasının tamamının ihraç edilememesi durumunda görevli memurlar tarafından fiilen ihraç edilen miktar beyannameye kaydedilir ve idare amirinin onayına sunulur. Yapılacak değişiklik beyan sahibine tebliğ edilir. İhraç edilmeyen beyanname kapsamı eşya için yeniden bir beyanname verilmesi gerekir.</a:t>
            </a:r>
          </a:p>
          <a:p>
            <a:pPr marL="0" indent="0">
              <a:buNone/>
            </a:pPr>
            <a:endParaRPr lang="tr-TR"/>
          </a:p>
          <a:p>
            <a:pPr marL="0" indent="0">
              <a:buNone/>
            </a:pPr>
            <a:r>
              <a:rPr lang="tr-TR" smtClean="0"/>
              <a:t>	Kaçakçılık </a:t>
            </a:r>
            <a:r>
              <a:rPr lang="tr-TR"/>
              <a:t>fiilleri hariç olmak üzere, ihracata konu eşyanın %10’u aşan cins, tür, miktar veya kıymet farklılıkları için yanlış beyan edilmiş kabul edilir. Usulsüzlük cezası ile iki kat ceza kesilir.</a:t>
            </a:r>
          </a:p>
          <a:p>
            <a:pPr marL="0" indent="0">
              <a:buNone/>
            </a:pPr>
            <a:endParaRPr lang="tr-TR"/>
          </a:p>
        </p:txBody>
      </p:sp>
    </p:spTree>
    <p:extLst>
      <p:ext uri="{BB962C8B-B14F-4D97-AF65-F5344CB8AC3E}">
        <p14:creationId xmlns:p14="http://schemas.microsoft.com/office/powerpoint/2010/main" val="35756506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548680"/>
            <a:ext cx="8856984" cy="5976664"/>
          </a:xfrm>
        </p:spPr>
        <p:txBody>
          <a:bodyPr>
            <a:normAutofit/>
          </a:bodyPr>
          <a:lstStyle/>
          <a:p>
            <a:pPr marL="0" indent="0">
              <a:buNone/>
            </a:pPr>
            <a:r>
              <a:rPr lang="tr-TR" b="1"/>
              <a:t>2.3.6.	İhraç Eşyasının Türkiye Gümrük Bölgesinden Çıkışı</a:t>
            </a:r>
          </a:p>
          <a:p>
            <a:pPr marL="0" indent="0">
              <a:buNone/>
            </a:pPr>
            <a:endParaRPr lang="tr-TR"/>
          </a:p>
          <a:p>
            <a:pPr marL="0" indent="0" algn="just">
              <a:buNone/>
            </a:pPr>
            <a:r>
              <a:rPr lang="tr-TR" smtClean="0"/>
              <a:t>	Türkiye </a:t>
            </a:r>
            <a:r>
              <a:rPr lang="tr-TR"/>
              <a:t>gümrük bölgesi dışına çıkan eşya, yürürlükteki hükümlere göre gümrük idareleri tarafından yapılan denetimlere tabi olup bunlar önceden belirlenen yollardan ve gümrüğün gözetimi altında yurt dışı edilir.</a:t>
            </a:r>
          </a:p>
          <a:p>
            <a:pPr marL="0" indent="0" algn="just">
              <a:buNone/>
            </a:pPr>
            <a:endParaRPr lang="tr-TR"/>
          </a:p>
          <a:p>
            <a:pPr marL="0" indent="0" algn="just">
              <a:buNone/>
            </a:pPr>
            <a:r>
              <a:rPr lang="tr-TR" smtClean="0"/>
              <a:t>	Türkiye </a:t>
            </a:r>
            <a:r>
              <a:rPr lang="tr-TR"/>
              <a:t>gümrük bölgesinden çıkan eşyaya ilişkin olarak taşıyıcı veya temsilcileri tarafından aracın hareketinden önce gümrük idaresine özet beyan verilir. Ancak deniz yolu ile yapılan ihracatlarda geminin hareketini izleyen ilk iş günü mesai saati bitimine kadar özet beyan verilebilir. Bu durumda özet beyan, beyanname ve taşıma senetleri karşılaştırılarak uygun bulunması hâlinde özet beyan ve beyanname kapatılır.</a:t>
            </a:r>
          </a:p>
          <a:p>
            <a:pPr marL="0" indent="0">
              <a:buNone/>
            </a:pPr>
            <a:endParaRPr lang="tr-TR"/>
          </a:p>
        </p:txBody>
      </p:sp>
    </p:spTree>
    <p:extLst>
      <p:ext uri="{BB962C8B-B14F-4D97-AF65-F5344CB8AC3E}">
        <p14:creationId xmlns:p14="http://schemas.microsoft.com/office/powerpoint/2010/main" val="19694280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24744"/>
            <a:ext cx="8856984" cy="5184576"/>
          </a:xfrm>
        </p:spPr>
        <p:txBody>
          <a:bodyPr/>
          <a:lstStyle/>
          <a:p>
            <a:pPr marL="0" indent="0">
              <a:buNone/>
            </a:pPr>
            <a:r>
              <a:rPr lang="tr-TR" b="1"/>
              <a:t>2.3.7.	İhracatla İlgili Kumanya Eşyasına İlişkin Prosedürler</a:t>
            </a:r>
          </a:p>
          <a:p>
            <a:pPr marL="0" indent="0">
              <a:buNone/>
            </a:pPr>
            <a:endParaRPr lang="tr-TR"/>
          </a:p>
          <a:p>
            <a:pPr marL="0" indent="0">
              <a:buNone/>
            </a:pPr>
            <a:r>
              <a:rPr lang="tr-TR" smtClean="0"/>
              <a:t>	Serbest </a:t>
            </a:r>
            <a:r>
              <a:rPr lang="tr-TR"/>
              <a:t>dolaşımda bulunan yakıt ve yağlar ile kumanyaların dış sefere çıkacak gemi, bot ve diğer deniz taşıtları ile hava gemilerine verilmesi ihracat hükmünde olup gümrük beyanı için verilecek kumanyaya ilişkin listenin beyanname olarak kabul edilerek eşyanın gümrük işlemlerinin bu belgeler ile yürütülmesi mümkün bulunmaktadır.</a:t>
            </a:r>
          </a:p>
          <a:p>
            <a:pPr marL="0" indent="0">
              <a:buNone/>
            </a:pPr>
            <a:endParaRPr lang="tr-TR"/>
          </a:p>
        </p:txBody>
      </p:sp>
    </p:spTree>
    <p:extLst>
      <p:ext uri="{BB962C8B-B14F-4D97-AF65-F5344CB8AC3E}">
        <p14:creationId xmlns:p14="http://schemas.microsoft.com/office/powerpoint/2010/main" val="1828669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447800"/>
            <a:ext cx="8856984" cy="4572000"/>
          </a:xfrm>
        </p:spPr>
        <p:txBody>
          <a:bodyPr>
            <a:normAutofit lnSpcReduction="10000"/>
          </a:bodyPr>
          <a:lstStyle/>
          <a:p>
            <a:pPr marL="0" indent="0">
              <a:buNone/>
            </a:pPr>
            <a:r>
              <a:rPr lang="tr-TR" b="1"/>
              <a:t>2.4.	Antrepo Rejimi</a:t>
            </a:r>
          </a:p>
          <a:p>
            <a:pPr marL="0" indent="0">
              <a:buNone/>
            </a:pPr>
            <a:r>
              <a:rPr lang="tr-TR" smtClean="0"/>
              <a:t>	Antrepo</a:t>
            </a:r>
            <a:r>
              <a:rPr lang="tr-TR"/>
              <a:t>, gümrük gözetimi altında bulunan eşyanın konulması amacıyla kurulan ve kuruluşunda aranılacak koşulları ve nitelikleri yönetmelikle belirlenen yerlere denir.</a:t>
            </a:r>
          </a:p>
          <a:p>
            <a:pPr marL="0" indent="0">
              <a:buNone/>
            </a:pPr>
            <a:endParaRPr lang="tr-TR"/>
          </a:p>
          <a:p>
            <a:pPr marL="0" indent="0">
              <a:buNone/>
            </a:pPr>
            <a:r>
              <a:rPr lang="tr-TR" smtClean="0"/>
              <a:t>	Antrepolar</a:t>
            </a:r>
            <a:r>
              <a:rPr lang="tr-TR"/>
              <a:t>, eşyanın gümrük mevzuatında düzenlenen şekilde konulması hâlinde süresiz kalabildiği ve eşyanın antrepoda kaldığı süre içinde eşyaya terettüp eden vergilerin ödenmediği bir gümrük rejimidir.</a:t>
            </a:r>
          </a:p>
          <a:p>
            <a:pPr marL="0" indent="0">
              <a:buNone/>
            </a:pPr>
            <a:endParaRPr lang="tr-TR"/>
          </a:p>
          <a:p>
            <a:pPr marL="0" indent="0">
              <a:buNone/>
            </a:pPr>
            <a:r>
              <a:rPr lang="tr-TR" smtClean="0"/>
              <a:t>	Antrepo </a:t>
            </a:r>
            <a:r>
              <a:rPr lang="tr-TR"/>
              <a:t>izninin verilmesine ilişkin usul ve esaslar Bakanlar Kurulu tarafından çıkarılacak yönetmelikle belirlenir.</a:t>
            </a:r>
          </a:p>
          <a:p>
            <a:pPr marL="0" indent="0">
              <a:buNone/>
            </a:pPr>
            <a:endParaRPr lang="tr-TR"/>
          </a:p>
        </p:txBody>
      </p:sp>
    </p:spTree>
    <p:extLst>
      <p:ext uri="{BB962C8B-B14F-4D97-AF65-F5344CB8AC3E}">
        <p14:creationId xmlns:p14="http://schemas.microsoft.com/office/powerpoint/2010/main" val="155744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624736"/>
          </a:xfrm>
        </p:spPr>
        <p:txBody>
          <a:bodyPr>
            <a:normAutofit lnSpcReduction="10000"/>
          </a:bodyPr>
          <a:lstStyle/>
          <a:p>
            <a:pPr marL="0" indent="0">
              <a:buNone/>
            </a:pPr>
            <a:r>
              <a:rPr lang="tr-TR" b="1"/>
              <a:t>1.1.3.	Gümrükler Kontrol Genel Müdürlüğünün Görevleri</a:t>
            </a:r>
          </a:p>
          <a:p>
            <a:pPr marL="0" indent="0">
              <a:buNone/>
            </a:pPr>
            <a:endParaRPr lang="tr-TR"/>
          </a:p>
          <a:p>
            <a:pPr marL="0" indent="0">
              <a:buNone/>
            </a:pPr>
            <a:r>
              <a:rPr lang="tr-TR"/>
              <a:t>	Gümrük mevzuatı ve ilgili diğer mevzuat esas alınarak gümrüklerce tahsil edilen vergiler ile diğer gelirler ve fonların tarh (vergi beyanı), tahakkuk ve tahsilini kontrol etmek</a:t>
            </a:r>
          </a:p>
          <a:p>
            <a:pPr marL="0" indent="0">
              <a:buNone/>
            </a:pPr>
            <a:r>
              <a:rPr lang="tr-TR"/>
              <a:t>	Noksan veya fazla tahsilat ile ilgili işlemlerin yürütülmesini sağlamak</a:t>
            </a:r>
          </a:p>
          <a:p>
            <a:pPr marL="0" indent="0">
              <a:buNone/>
            </a:pPr>
            <a:r>
              <a:rPr lang="tr-TR"/>
              <a:t>	Gümrük işlemleri ile ilgili vergi muafiyeti, indirimi ve teşvik tedbirlerinin uygulanmasını yürütmek ve izlemek</a:t>
            </a:r>
          </a:p>
          <a:p>
            <a:pPr marL="0" indent="0">
              <a:buNone/>
            </a:pPr>
            <a:r>
              <a:rPr lang="tr-TR"/>
              <a:t>	Gümrüklerce yürütülecek turistik kolaylıkların, Gümrük Kanunu ve diğer kanunların ilgili hükümlerine göre uygulanmasını sağlamak</a:t>
            </a:r>
          </a:p>
          <a:p>
            <a:pPr marL="0" indent="0">
              <a:buNone/>
            </a:pPr>
            <a:r>
              <a:rPr lang="tr-TR"/>
              <a:t>	Kara yoluyla yapılan transit taşımacılıkla ilgili olarak taşıtların ve taşınan eşyanın yurda giriş ve çıkışını izlemek, aykırı işlemlerin tespiti hâlinde gerekli kovuşturmayı yapmak</a:t>
            </a:r>
          </a:p>
          <a:p>
            <a:pPr marL="0" indent="0">
              <a:buNone/>
            </a:pPr>
            <a:r>
              <a:rPr lang="tr-TR"/>
              <a:t>	Gümrük vergilerinin 4458 sayılı Gümrük Kanunu’na göre ertelemesi işlemlerini yürütmek</a:t>
            </a:r>
          </a:p>
          <a:p>
            <a:pPr marL="0" indent="0">
              <a:buNone/>
            </a:pPr>
            <a:endParaRPr lang="tr-TR"/>
          </a:p>
        </p:txBody>
      </p:sp>
    </p:spTree>
    <p:extLst>
      <p:ext uri="{BB962C8B-B14F-4D97-AF65-F5344CB8AC3E}">
        <p14:creationId xmlns:p14="http://schemas.microsoft.com/office/powerpoint/2010/main" val="31831679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552728"/>
          </a:xfrm>
        </p:spPr>
        <p:txBody>
          <a:bodyPr/>
          <a:lstStyle/>
          <a:p>
            <a:pPr marL="0" indent="0">
              <a:buNone/>
            </a:pPr>
            <a:r>
              <a:rPr lang="tr-TR" b="1"/>
              <a:t>2.5.	Dâhilde İşleme Rejimi (DİR)</a:t>
            </a:r>
          </a:p>
          <a:p>
            <a:pPr marL="0" indent="0">
              <a:buNone/>
            </a:pPr>
            <a:r>
              <a:rPr lang="tr-TR" smtClean="0"/>
              <a:t>	Dâhilde </a:t>
            </a:r>
            <a:r>
              <a:rPr lang="tr-TR"/>
              <a:t>işleme rejimi, ihraç ürününün elde edilmesinde kullanılan girdilerin ticaret politikası önlemlerine tabi tutulmaksızın gümrük muafiyetli olarak ithal edilmesidir. Yani eşyanın vergi ve TPÖ’ye tabi tutulmadan işçiliğe tabi tutulmasıdır.</a:t>
            </a:r>
          </a:p>
          <a:p>
            <a:pPr marL="0" indent="0">
              <a:buNone/>
            </a:pPr>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48880"/>
            <a:ext cx="871296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6024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20000"/>
          </a:bodyPr>
          <a:lstStyle/>
          <a:p>
            <a:pPr marL="0" indent="0">
              <a:buNone/>
            </a:pPr>
            <a:r>
              <a:rPr lang="tr-TR" b="1"/>
              <a:t>2.5.1.	Dâhilde İşleme Rejimi İle İlgili Terimler</a:t>
            </a:r>
          </a:p>
          <a:p>
            <a:pPr marL="0" indent="0">
              <a:buNone/>
            </a:pPr>
            <a:endParaRPr lang="tr-TR"/>
          </a:p>
          <a:p>
            <a:pPr marL="0" indent="0">
              <a:buNone/>
            </a:pPr>
            <a:r>
              <a:rPr lang="tr-TR"/>
              <a:t>	İşleme faaliyetleri: Eşyanın montajı, kurulması ve diğer eşya ile birleştirilmesi dâhil olmak üzere, işçiliğe tabi tutulması, işlenmesi, yenilenmesi, tamir edilmesi veya bu faaliyetler sırasında tamamen veya kısmen tüketilseler dahi, işlem görmüş ürün içinde bulunmayan ancak bu ürünlerin üretilmesini sağlayan veya kolaylaştıran ve ilgili kuruluşların görüşleri alınarak Gümrük Müsteşarlığınca belirlenen bazı eşyanın kullanımıdır.</a:t>
            </a:r>
          </a:p>
          <a:p>
            <a:pPr marL="0" indent="0">
              <a:buNone/>
            </a:pPr>
            <a:r>
              <a:rPr lang="tr-TR"/>
              <a:t> </a:t>
            </a:r>
            <a:r>
              <a:rPr lang="tr-TR" smtClean="0"/>
              <a:t></a:t>
            </a:r>
            <a:r>
              <a:rPr lang="tr-TR"/>
              <a:t>	İşlem görmüş ürün: İşleme faaliyetleri sonucunda elde edilen asıl veya ikincil işlem görmüş ürünlerdir.</a:t>
            </a:r>
          </a:p>
          <a:p>
            <a:pPr marL="0" indent="0">
              <a:buNone/>
            </a:pPr>
            <a:r>
              <a:rPr lang="tr-TR"/>
              <a:t>	Asıl işlem görmüş ürünler: DİR kapsamında üretimlerine izin verilmiş ürünlerdir.</a:t>
            </a:r>
          </a:p>
          <a:p>
            <a:pPr marL="0" indent="0">
              <a:buNone/>
            </a:pPr>
            <a:r>
              <a:rPr lang="tr-TR"/>
              <a:t>	İkincil işlem görmüş ürünler: İşleme operasyonu sonucu elde edilen  esas işlem görmüş ürünler dışındaki ürünlerdir.</a:t>
            </a:r>
          </a:p>
          <a:p>
            <a:pPr marL="0" indent="0">
              <a:buNone/>
            </a:pPr>
            <a:r>
              <a:rPr lang="tr-TR"/>
              <a:t>	İthal eşya: İşlem görmüş ürünlerin imalinde kullanılan serbest dolaşımda olmayan eşyadır.</a:t>
            </a:r>
          </a:p>
          <a:p>
            <a:pPr marL="0" indent="0">
              <a:buNone/>
            </a:pPr>
            <a:r>
              <a:rPr lang="tr-TR"/>
              <a:t>	Eş değer eşya: İşlem görmüş ürünlerin imali için ithal eşyanın yerine  kullanılan, aynı ticari kalitede olan, aynı teknik özellikleri taşıyan ve aynı sekiz rakamlı gümrük tarife istatistik pozisyon numarasına giren serbest dolaşımda bulunan eşyadır.</a:t>
            </a:r>
          </a:p>
          <a:p>
            <a:pPr marL="0" indent="0">
              <a:buNone/>
            </a:pPr>
            <a:endParaRPr lang="tr-TR"/>
          </a:p>
        </p:txBody>
      </p:sp>
    </p:spTree>
    <p:extLst>
      <p:ext uri="{BB962C8B-B14F-4D97-AF65-F5344CB8AC3E}">
        <p14:creationId xmlns:p14="http://schemas.microsoft.com/office/powerpoint/2010/main" val="3159782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85000" lnSpcReduction="20000"/>
          </a:bodyPr>
          <a:lstStyle/>
          <a:p>
            <a:pPr marL="0" indent="0">
              <a:buNone/>
            </a:pPr>
            <a:r>
              <a:rPr lang="tr-TR"/>
              <a:t>	Verimlilik oranı: Belirli bir miktardaki ithal eşyasının işlenmesi sonucu elde edilen işlenmiş ürünlerin miktarı veya yüzde oranıdır.</a:t>
            </a:r>
          </a:p>
          <a:p>
            <a:pPr marL="0" indent="0">
              <a:buNone/>
            </a:pPr>
            <a:r>
              <a:rPr lang="tr-TR"/>
              <a:t>	Değişmemiş eşya: DİR çerçevesinde hiçbir şekilde işlem görmemiş ithal eşyadır.</a:t>
            </a:r>
          </a:p>
          <a:p>
            <a:pPr marL="0" indent="0">
              <a:buNone/>
            </a:pPr>
            <a:r>
              <a:rPr lang="tr-TR"/>
              <a:t>	Fire ve zayiat: İthal eşyasından, işleme faaliyetleri esnasında buharlaşma, gaz olarak havaya karışma, kuruma veya damıtma sonucu tahrip veya zayi şeklindeki eksilmelerdir.</a:t>
            </a:r>
          </a:p>
          <a:p>
            <a:pPr marL="0" indent="0">
              <a:buNone/>
            </a:pPr>
            <a:r>
              <a:rPr lang="tr-TR"/>
              <a:t>	İşleme faaliyetini yapan kişiler: İşleme faaliyetlerinin tamamını veya bir kısmını gerçekleştiren kişilerdir.</a:t>
            </a:r>
          </a:p>
          <a:p>
            <a:pPr marL="0" indent="0">
              <a:buNone/>
            </a:pPr>
            <a:r>
              <a:rPr lang="tr-TR"/>
              <a:t>	Miktar ölçme yöntemi: Çeşitli işlem görmüş ürünlerin imalinde kullanılmış ithal eşya oranının, ithal eşya miktarına göre hesaplanması yöntemidir.</a:t>
            </a:r>
          </a:p>
          <a:p>
            <a:pPr marL="0" indent="0">
              <a:buNone/>
            </a:pPr>
            <a:r>
              <a:rPr lang="tr-TR"/>
              <a:t>	Kıymet ölçme yöntemi: Çeşitli işlem görmüş ürünlerin imalinde kullanılan  ithal eşya oranının işlem görmüş ürünlerin kıymetine göre hesaplanması yöntemidir.</a:t>
            </a:r>
          </a:p>
          <a:p>
            <a:pPr marL="0" indent="0">
              <a:buNone/>
            </a:pPr>
            <a:r>
              <a:rPr lang="tr-TR"/>
              <a:t>	Üçgen trafik: İthal eşyanın, işlem görmüş ürünlerin önceden ihracatının gerçekleştirildiği gümrük idaresi dışındaki başka bir gümrük idaresinden sokulduğu sistemdir. Beyanneme ile INF5 formu kullanılır.</a:t>
            </a:r>
          </a:p>
          <a:p>
            <a:pPr marL="0" indent="0">
              <a:buNone/>
            </a:pPr>
            <a:r>
              <a:rPr lang="tr-TR"/>
              <a:t>	Ticari nitelikte olmayan dâhilde işleme amaçlı ithalat: Niteliği ve miktarı kendisine mal gönderilen kişilerin veya bunları taşıyan kişilerin şahsi veya aile kullanımı için tasarlandığını gösteren veya açıkça hediye olarak tasarlanan ve nadiren gönderilen malların ithalatını ifade eder.</a:t>
            </a:r>
          </a:p>
          <a:p>
            <a:pPr marL="0" indent="0">
              <a:buNone/>
            </a:pPr>
            <a:endParaRPr lang="tr-TR"/>
          </a:p>
          <a:p>
            <a:pPr marL="0" indent="0">
              <a:buNone/>
            </a:pPr>
            <a:endParaRPr lang="tr-TR"/>
          </a:p>
        </p:txBody>
      </p:sp>
    </p:spTree>
    <p:extLst>
      <p:ext uri="{BB962C8B-B14F-4D97-AF65-F5344CB8AC3E}">
        <p14:creationId xmlns:p14="http://schemas.microsoft.com/office/powerpoint/2010/main" val="2260473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964488" cy="6552728"/>
          </a:xfrm>
        </p:spPr>
        <p:txBody>
          <a:bodyPr>
            <a:normAutofit fontScale="92500" lnSpcReduction="20000"/>
          </a:bodyPr>
          <a:lstStyle/>
          <a:p>
            <a:pPr marL="0" indent="0">
              <a:buNone/>
            </a:pPr>
            <a:r>
              <a:rPr lang="tr-TR"/>
              <a:t>2.5.2.	DİR İle İlgili Birimler ve Görevleri</a:t>
            </a:r>
          </a:p>
          <a:p>
            <a:pPr marL="0" indent="0">
              <a:buNone/>
            </a:pPr>
            <a:endParaRPr lang="tr-TR"/>
          </a:p>
          <a:p>
            <a:pPr marL="0" indent="0">
              <a:buNone/>
            </a:pPr>
            <a:r>
              <a:rPr lang="tr-TR"/>
              <a:t>	Dış Ticaret Müsteşarlığı (DTM) görevleri:</a:t>
            </a:r>
          </a:p>
          <a:p>
            <a:pPr marL="0" indent="0">
              <a:buNone/>
            </a:pPr>
            <a:r>
              <a:rPr lang="tr-TR" smtClean="0"/>
              <a:t>	•</a:t>
            </a:r>
            <a:r>
              <a:rPr lang="tr-TR"/>
              <a:t>	Belge düzenlemek</a:t>
            </a:r>
          </a:p>
          <a:p>
            <a:pPr marL="0" indent="0">
              <a:buNone/>
            </a:pPr>
            <a:r>
              <a:rPr lang="tr-TR" smtClean="0"/>
              <a:t>	•</a:t>
            </a:r>
            <a:r>
              <a:rPr lang="tr-TR"/>
              <a:t>	DİR ile düzenleme yapmak, önlem almak, sorunları çözmek ve talimat vermek</a:t>
            </a:r>
          </a:p>
          <a:p>
            <a:pPr marL="0" indent="0">
              <a:buNone/>
            </a:pPr>
            <a:r>
              <a:rPr lang="tr-TR" smtClean="0"/>
              <a:t>	•</a:t>
            </a:r>
            <a:r>
              <a:rPr lang="tr-TR"/>
              <a:t>	Koordinasyonu sağlamak</a:t>
            </a:r>
          </a:p>
          <a:p>
            <a:pPr marL="0" indent="0">
              <a:buNone/>
            </a:pPr>
            <a:r>
              <a:rPr lang="tr-TR"/>
              <a:t>	Gümrük Müsteşarlığı görevleri:</a:t>
            </a:r>
          </a:p>
          <a:p>
            <a:pPr marL="0" indent="0">
              <a:buNone/>
            </a:pPr>
            <a:r>
              <a:rPr lang="tr-TR" smtClean="0"/>
              <a:t>	•</a:t>
            </a:r>
            <a:r>
              <a:rPr lang="tr-TR"/>
              <a:t>	DİR ile ilgili gümrük işlemlerini yapmak</a:t>
            </a:r>
          </a:p>
          <a:p>
            <a:pPr marL="0" indent="0">
              <a:buNone/>
            </a:pPr>
            <a:r>
              <a:rPr lang="tr-TR" smtClean="0"/>
              <a:t>	•</a:t>
            </a:r>
            <a:r>
              <a:rPr lang="tr-TR"/>
              <a:t>	Dâhilde işleme izni ile ilgili uygulamaları gerçekleştirmek</a:t>
            </a:r>
          </a:p>
          <a:p>
            <a:pPr marL="0" indent="0">
              <a:buNone/>
            </a:pPr>
            <a:r>
              <a:rPr lang="tr-TR"/>
              <a:t> </a:t>
            </a:r>
            <a:r>
              <a:rPr lang="tr-TR" smtClean="0"/>
              <a:t></a:t>
            </a:r>
            <a:r>
              <a:rPr lang="tr-TR"/>
              <a:t>	İhracatçı Birliği Genel Sekreterliğinin görevleri</a:t>
            </a:r>
          </a:p>
          <a:p>
            <a:pPr marL="0" indent="0">
              <a:buNone/>
            </a:pPr>
            <a:r>
              <a:rPr lang="tr-TR" smtClean="0"/>
              <a:t>	•</a:t>
            </a:r>
            <a:r>
              <a:rPr lang="tr-TR"/>
              <a:t>	Elektronik ortamda düzenlenen belgeler için belge kapatma işlemlerini gerçekleştirmek</a:t>
            </a:r>
          </a:p>
          <a:p>
            <a:pPr marL="0" indent="0">
              <a:buNone/>
            </a:pPr>
            <a:r>
              <a:rPr lang="tr-TR" smtClean="0"/>
              <a:t>	•</a:t>
            </a:r>
            <a:r>
              <a:rPr lang="tr-TR"/>
              <a:t>	Elektronik  ortam  dışında  düzenlenen  belgeler  için belge kapatma	ve revize işlemlerini gerçekleştirmek</a:t>
            </a:r>
          </a:p>
          <a:p>
            <a:pPr marL="0" indent="0">
              <a:buNone/>
            </a:pPr>
            <a:r>
              <a:rPr lang="tr-TR"/>
              <a:t>	Diğer  kurumlar  (Maliye  Bakanlığı,  Türkiye  Şeker  Kurumunca  tespit  </a:t>
            </a:r>
            <a:r>
              <a:rPr lang="tr-TR" smtClean="0"/>
              <a:t>edilen şeker </a:t>
            </a:r>
            <a:r>
              <a:rPr lang="tr-TR"/>
              <a:t>fabrikaları, TMO gibi kurum ve kuruluşlar)</a:t>
            </a:r>
          </a:p>
          <a:p>
            <a:pPr marL="0" indent="0">
              <a:buNone/>
            </a:pPr>
            <a:endParaRPr lang="tr-TR"/>
          </a:p>
        </p:txBody>
      </p:sp>
    </p:spTree>
    <p:extLst>
      <p:ext uri="{BB962C8B-B14F-4D97-AF65-F5344CB8AC3E}">
        <p14:creationId xmlns:p14="http://schemas.microsoft.com/office/powerpoint/2010/main" val="1844622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476672"/>
            <a:ext cx="8784976" cy="6192688"/>
          </a:xfrm>
        </p:spPr>
        <p:txBody>
          <a:bodyPr/>
          <a:lstStyle/>
          <a:p>
            <a:pPr marL="0" indent="0">
              <a:buNone/>
            </a:pPr>
            <a:r>
              <a:rPr lang="tr-TR" b="1"/>
              <a:t>2.5.3.	DİR Bünyesinde Kullanılan Sistemler</a:t>
            </a:r>
          </a:p>
          <a:p>
            <a:pPr marL="0" indent="0">
              <a:buNone/>
            </a:pPr>
            <a:endParaRPr lang="tr-TR"/>
          </a:p>
          <a:p>
            <a:pPr marL="0" indent="0">
              <a:buNone/>
            </a:pPr>
            <a:r>
              <a:rPr lang="tr-TR"/>
              <a:t>Bu sistemler ikiye ayrılır:</a:t>
            </a:r>
          </a:p>
          <a:p>
            <a:pPr marL="0" indent="0">
              <a:buNone/>
            </a:pPr>
            <a:r>
              <a:rPr lang="tr-TR"/>
              <a:t>	Şartlı muafiyet (askıya alma) sistemi</a:t>
            </a:r>
          </a:p>
          <a:p>
            <a:pPr marL="0" indent="0">
              <a:buNone/>
            </a:pPr>
            <a:r>
              <a:rPr lang="tr-TR" smtClean="0"/>
              <a:t>	•</a:t>
            </a:r>
            <a:r>
              <a:rPr lang="tr-TR"/>
              <a:t>	Önce ithalat</a:t>
            </a:r>
          </a:p>
          <a:p>
            <a:pPr marL="0" indent="0">
              <a:buNone/>
            </a:pPr>
            <a:r>
              <a:rPr lang="tr-TR" smtClean="0"/>
              <a:t>	•</a:t>
            </a:r>
            <a:r>
              <a:rPr lang="tr-TR"/>
              <a:t>	Eş değer eşya kullanımı (önce ihracat)</a:t>
            </a:r>
          </a:p>
          <a:p>
            <a:pPr marL="0" indent="0">
              <a:buNone/>
            </a:pPr>
            <a:r>
              <a:rPr lang="tr-TR"/>
              <a:t>	Geri ödeme sistemi</a:t>
            </a:r>
          </a:p>
          <a:p>
            <a:pPr marL="0" indent="0">
              <a:buNone/>
            </a:pPr>
            <a:endParaRPr lang="tr-TR"/>
          </a:p>
        </p:txBody>
      </p:sp>
    </p:spTree>
    <p:extLst>
      <p:ext uri="{BB962C8B-B14F-4D97-AF65-F5344CB8AC3E}">
        <p14:creationId xmlns:p14="http://schemas.microsoft.com/office/powerpoint/2010/main" val="4128579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784976" cy="6408712"/>
          </a:xfrm>
        </p:spPr>
        <p:txBody>
          <a:bodyPr>
            <a:normAutofit lnSpcReduction="10000"/>
          </a:bodyPr>
          <a:lstStyle/>
          <a:p>
            <a:pPr marL="0" indent="0" algn="ctr">
              <a:buNone/>
            </a:pPr>
            <a:r>
              <a:rPr lang="tr-TR" b="1"/>
              <a:t>2.5.4.	Dâhilde İşleme İzin Belgesi (DİİB) İle İlgili Prosedür ve Yükümlülükler</a:t>
            </a:r>
          </a:p>
          <a:p>
            <a:pPr marL="0" indent="0">
              <a:buNone/>
            </a:pPr>
            <a:r>
              <a:rPr lang="tr-TR" smtClean="0"/>
              <a:t>	Dâhilde </a:t>
            </a:r>
            <a:r>
              <a:rPr lang="tr-TR"/>
              <a:t>işleme izin belgesi ile ilgili prosedür ve yükümlülükler aşağıdaki başlıklarla incelenecektir.</a:t>
            </a:r>
          </a:p>
          <a:p>
            <a:pPr marL="0" indent="0">
              <a:buNone/>
            </a:pPr>
            <a:endParaRPr lang="tr-TR"/>
          </a:p>
          <a:p>
            <a:pPr marL="0" indent="0">
              <a:buNone/>
            </a:pPr>
            <a:r>
              <a:rPr lang="tr-TR" b="1"/>
              <a:t>2.5.4.1.	DİİB İle İlgili Birimler,</a:t>
            </a:r>
          </a:p>
          <a:p>
            <a:pPr marL="0" indent="0">
              <a:buNone/>
            </a:pPr>
            <a:r>
              <a:rPr lang="tr-TR" smtClean="0"/>
              <a:t>	İşleme </a:t>
            </a:r>
            <a:r>
              <a:rPr lang="tr-TR"/>
              <a:t>faaliyetlerini yapan veya yaptıran kişinin talebi üzerine dâhilde işleme izin belgesi alınarak rejim tedbirlerinden yararlanılır.</a:t>
            </a:r>
          </a:p>
          <a:p>
            <a:pPr marL="0" indent="0">
              <a:buNone/>
            </a:pPr>
            <a:r>
              <a:rPr lang="tr-TR"/>
              <a:t>Dâhilde işleme izin belgesi ili ilgili olarak;</a:t>
            </a:r>
          </a:p>
          <a:p>
            <a:pPr marL="0" indent="0">
              <a:buNone/>
            </a:pPr>
            <a:r>
              <a:rPr lang="tr-TR"/>
              <a:t>	Eşyanın tamir, boyama, yenileme, monte edilmesi, birleştirilmesi ambalajlanması, bedelsiz ithalat vb. basit işlemler için Gümrük Müsteşarlığına,</a:t>
            </a:r>
          </a:p>
          <a:p>
            <a:pPr marL="0" indent="0">
              <a:buNone/>
            </a:pPr>
            <a:r>
              <a:rPr lang="tr-TR" smtClean="0"/>
              <a:t></a:t>
            </a:r>
            <a:r>
              <a:rPr lang="tr-TR"/>
              <a:t>	Yukarıda sayılan işlemler dışında ileri derecedeki işlemlerde izin belgesi almak için elektronik ortamda Dış Ticaret Müsteşarlığına (İhracat Genel  Müdürlüğüne) izin belgesi için başvurulur.</a:t>
            </a:r>
          </a:p>
          <a:p>
            <a:pPr marL="0" indent="0">
              <a:buNone/>
            </a:pPr>
            <a:endParaRPr lang="tr-TR"/>
          </a:p>
        </p:txBody>
      </p:sp>
    </p:spTree>
    <p:extLst>
      <p:ext uri="{BB962C8B-B14F-4D97-AF65-F5344CB8AC3E}">
        <p14:creationId xmlns:p14="http://schemas.microsoft.com/office/powerpoint/2010/main" val="2287631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447800"/>
            <a:ext cx="8784976" cy="4572000"/>
          </a:xfrm>
        </p:spPr>
        <p:txBody>
          <a:bodyPr/>
          <a:lstStyle/>
          <a:p>
            <a:pPr marL="0" indent="0">
              <a:buNone/>
            </a:pPr>
            <a:r>
              <a:rPr lang="tr-TR" b="1"/>
              <a:t>2.5.4.2.	DİİB İle İlgili Süreler</a:t>
            </a:r>
          </a:p>
          <a:p>
            <a:pPr marL="0" indent="0">
              <a:buNone/>
            </a:pPr>
            <a:endParaRPr lang="tr-TR"/>
          </a:p>
          <a:p>
            <a:pPr marL="0" indent="0">
              <a:buNone/>
            </a:pPr>
            <a:r>
              <a:rPr lang="tr-TR" smtClean="0"/>
              <a:t>	Dâhilde </a:t>
            </a:r>
            <a:r>
              <a:rPr lang="tr-TR"/>
              <a:t>işleme izin belgesinin süresi Dış Ticaret Müsteşarlığınca proje konusu malın özelliğine göre belirlenir. Bu süre on iki ayı geçemez. Ancak Müsteşarlık mamulün özelliklerini dikkate alarak bu süreyi kısaltabilir.</a:t>
            </a:r>
          </a:p>
          <a:p>
            <a:pPr marL="0" indent="0">
              <a:buNone/>
            </a:pPr>
            <a:endParaRPr lang="tr-TR"/>
          </a:p>
          <a:p>
            <a:pPr marL="0" indent="0">
              <a:buNone/>
            </a:pPr>
            <a:r>
              <a:rPr lang="tr-TR" smtClean="0"/>
              <a:t>	Sürenin </a:t>
            </a:r>
            <a:r>
              <a:rPr lang="tr-TR"/>
              <a:t>başlangıcı, dâhilde işleme izin belgesinin/dâhilde işleme izninin tarihidir. Süre sonu ise belge/izin süresi  bitiminin rastladığı ayın son günüdür.</a:t>
            </a:r>
          </a:p>
          <a:p>
            <a:pPr marL="0" indent="0">
              <a:buNone/>
            </a:pPr>
            <a:endParaRPr lang="tr-TR"/>
          </a:p>
          <a:p>
            <a:pPr marL="0" indent="0">
              <a:buNone/>
            </a:pPr>
            <a:endParaRPr lang="tr-TR"/>
          </a:p>
        </p:txBody>
      </p:sp>
    </p:spTree>
    <p:extLst>
      <p:ext uri="{BB962C8B-B14F-4D97-AF65-F5344CB8AC3E}">
        <p14:creationId xmlns:p14="http://schemas.microsoft.com/office/powerpoint/2010/main" val="2583556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908720"/>
            <a:ext cx="8784976" cy="5400600"/>
          </a:xfrm>
        </p:spPr>
        <p:txBody>
          <a:bodyPr>
            <a:normAutofit/>
          </a:bodyPr>
          <a:lstStyle/>
          <a:p>
            <a:pPr marL="0" indent="0">
              <a:buNone/>
            </a:pPr>
            <a:r>
              <a:rPr lang="tr-TR" b="1"/>
              <a:t>2.5.4.3.	DİİB Almak İsteyen Firmalardan İstenen Belgeler</a:t>
            </a:r>
          </a:p>
          <a:p>
            <a:pPr marL="0" indent="0">
              <a:buNone/>
            </a:pPr>
            <a:r>
              <a:rPr lang="tr-TR"/>
              <a:t>	Proje formu</a:t>
            </a:r>
          </a:p>
          <a:p>
            <a:pPr marL="0" indent="0">
              <a:buNone/>
            </a:pPr>
            <a:r>
              <a:rPr lang="tr-TR"/>
              <a:t>	Ham madde sarfiyat tablosu</a:t>
            </a:r>
          </a:p>
          <a:p>
            <a:pPr marL="0" indent="0">
              <a:buNone/>
            </a:pPr>
            <a:r>
              <a:rPr lang="tr-TR"/>
              <a:t>	Kapasite raporu</a:t>
            </a:r>
          </a:p>
          <a:p>
            <a:pPr marL="0" indent="0">
              <a:buNone/>
            </a:pPr>
            <a:r>
              <a:rPr lang="tr-TR"/>
              <a:t>	Ticaret sicili gazetesi</a:t>
            </a:r>
          </a:p>
          <a:p>
            <a:pPr marL="0" indent="0">
              <a:buNone/>
            </a:pPr>
            <a:r>
              <a:rPr lang="tr-TR"/>
              <a:t>	İmza sirküleri</a:t>
            </a:r>
          </a:p>
          <a:p>
            <a:pPr marL="0" indent="0">
              <a:buNone/>
            </a:pPr>
            <a:r>
              <a:rPr lang="tr-TR"/>
              <a:t>	Henüz kapatılmamış belgeleriyle ilgili bilgiler</a:t>
            </a:r>
          </a:p>
          <a:p>
            <a:pPr marL="0" indent="0">
              <a:buNone/>
            </a:pPr>
            <a:r>
              <a:rPr lang="tr-TR"/>
              <a:t>Bunlarla birlikte DTM İhracat Genel Müdürlüğüne müracaat edilir.</a:t>
            </a:r>
          </a:p>
          <a:p>
            <a:pPr marL="0" indent="0">
              <a:buNone/>
            </a:pPr>
            <a:endParaRPr lang="tr-TR"/>
          </a:p>
        </p:txBody>
      </p:sp>
    </p:spTree>
    <p:extLst>
      <p:ext uri="{BB962C8B-B14F-4D97-AF65-F5344CB8AC3E}">
        <p14:creationId xmlns:p14="http://schemas.microsoft.com/office/powerpoint/2010/main" val="2782334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lnSpcReduction="10000"/>
          </a:bodyPr>
          <a:lstStyle/>
          <a:p>
            <a:pPr marL="0" indent="0">
              <a:buNone/>
            </a:pPr>
            <a:r>
              <a:rPr lang="tr-TR" b="1"/>
              <a:t>2.5.4.4.	Dâhilde İşleme İzin Belgesi Kullanımı</a:t>
            </a:r>
          </a:p>
          <a:p>
            <a:pPr marL="0" indent="0">
              <a:buNone/>
            </a:pPr>
            <a:endParaRPr lang="tr-TR"/>
          </a:p>
          <a:p>
            <a:pPr marL="0" indent="0">
              <a:buNone/>
            </a:pPr>
            <a:r>
              <a:rPr lang="tr-TR"/>
              <a:t>	İthal için</a:t>
            </a:r>
          </a:p>
          <a:p>
            <a:pPr marL="0" indent="0">
              <a:buNone/>
            </a:pPr>
            <a:r>
              <a:rPr lang="tr-TR"/>
              <a:t>Belge, giriş gümrük müdürlüğüne gösterilir. İthal edilecek maddelerin gümrük, fon, KDV tutar toplamları kadar teminat mektubu verilerek ödeme yapmadan ithalat gerçekleştirilir.</a:t>
            </a:r>
          </a:p>
          <a:p>
            <a:pPr marL="0" indent="0">
              <a:buNone/>
            </a:pPr>
            <a:r>
              <a:rPr lang="tr-TR" smtClean="0"/>
              <a:t></a:t>
            </a:r>
            <a:r>
              <a:rPr lang="tr-TR"/>
              <a:t>	Yerli ham madde alımı için</a:t>
            </a:r>
          </a:p>
          <a:p>
            <a:pPr marL="0" indent="0">
              <a:buNone/>
            </a:pPr>
            <a:r>
              <a:rPr lang="tr-TR"/>
              <a:t>Dâhilde işleme izin belgenizin bir fotokopisini satıcı firmaya vermeniz hâlinde, satıcı firma fatura üzerine "İşbu satış .......... firmasının ............ tarih ve .........D1-........ nu.lı dâhilde işleme izin belgesi kapsamında yapılarak KDV istisnasından yararlandırılmıştır." yazısını yazarak sizden KDV almayacaktır. İmalatçı ihracatçı firmalar, müracaat tarihinden önce dört yıl içinde düzenlenmiş ve ihracat taahhüdü kapatılmış belgeler kapsamında toplam 2 (iki) milyon ABD dolarından az olmamak üzere gerçekleştirdikleri ihracat kadar indirimli teminat uygulamasından yararlanabilir.</a:t>
            </a:r>
          </a:p>
          <a:p>
            <a:pPr marL="0" indent="0">
              <a:buNone/>
            </a:pPr>
            <a:endParaRPr lang="tr-TR"/>
          </a:p>
        </p:txBody>
      </p:sp>
    </p:spTree>
    <p:extLst>
      <p:ext uri="{BB962C8B-B14F-4D97-AF65-F5344CB8AC3E}">
        <p14:creationId xmlns:p14="http://schemas.microsoft.com/office/powerpoint/2010/main" val="1963172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92500" lnSpcReduction="10000"/>
          </a:bodyPr>
          <a:lstStyle/>
          <a:p>
            <a:pPr marL="0" indent="0">
              <a:buNone/>
            </a:pPr>
            <a:r>
              <a:rPr lang="tr-TR" b="1"/>
              <a:t>2.5.4.5.	Dâhilde İşleme İzin Belgelerinin Kapatılması</a:t>
            </a:r>
          </a:p>
          <a:p>
            <a:pPr marL="0" indent="0">
              <a:buNone/>
            </a:pPr>
            <a:endParaRPr lang="tr-TR"/>
          </a:p>
          <a:p>
            <a:pPr marL="0" indent="0">
              <a:buNone/>
            </a:pPr>
            <a:r>
              <a:rPr lang="tr-TR" smtClean="0"/>
              <a:t>	Dâhilde </a:t>
            </a:r>
            <a:r>
              <a:rPr lang="tr-TR"/>
              <a:t>işleme izin belgesi sahibi firmaların, belge süresi sonundan itibaren 3 (üç) ay içinde gereken bilgi ve belgelerle birlikte belge ihracat taahhüdünü kapatmak için ilgili ihracatçı birlikleri genel sekreterliğine müracaat etmeleri gerekmektedir. Yapılan kapatma müracaatı geri alınamaz.</a:t>
            </a:r>
          </a:p>
          <a:p>
            <a:pPr marL="0" indent="0">
              <a:buNone/>
            </a:pPr>
            <a:endParaRPr lang="tr-TR"/>
          </a:p>
          <a:p>
            <a:pPr marL="0" indent="0">
              <a:buNone/>
            </a:pPr>
            <a:r>
              <a:rPr lang="tr-TR" smtClean="0"/>
              <a:t>	Belirtilen </a:t>
            </a:r>
            <a:r>
              <a:rPr lang="tr-TR"/>
              <a:t>süre içinde kapatma müracaatında bulunmayan firmalara, 10 (on) iş günü içinde İhracatçı Birlikleri Genel Sekreterliklerince 30 (otuz) gün içinde ihracat taahhüdünü kapatma müracaatında bulunulması bildirilir. Belirtilen süre içinde kapatma müracaatında bulunmayan firmalar, 10 (on) iş günü içinde iptal işleminin yapılmasını  teminen müsteşarlığa bildirilir.</a:t>
            </a:r>
          </a:p>
          <a:p>
            <a:pPr marL="0" indent="0">
              <a:buNone/>
            </a:pPr>
            <a:endParaRPr lang="tr-TR"/>
          </a:p>
          <a:p>
            <a:pPr marL="0" indent="0">
              <a:buNone/>
            </a:pPr>
            <a:r>
              <a:rPr lang="tr-TR" smtClean="0"/>
              <a:t>	İthal </a:t>
            </a:r>
            <a:r>
              <a:rPr lang="tr-TR"/>
              <a:t>edilen ancak ihracı gerçekleşmeyen maddelere ait ithalat esnasında tahsil edilmeyen her türlü vergi, 6183 sayılı Kanun’a göre tahsil edilir. Kullandığınız belgenizin ihracat taahhüdünün % 50´den fazlasını gerçekleştirmeniz veya belgeniz için kapatma başvurusu yapmanız hâlinde ikinci dâhilde işleme izin belgesi alabilirsiniz.</a:t>
            </a:r>
          </a:p>
          <a:p>
            <a:pPr marL="0" indent="0">
              <a:buNone/>
            </a:pPr>
            <a:endParaRPr lang="tr-TR"/>
          </a:p>
        </p:txBody>
      </p:sp>
    </p:spTree>
    <p:extLst>
      <p:ext uri="{BB962C8B-B14F-4D97-AF65-F5344CB8AC3E}">
        <p14:creationId xmlns:p14="http://schemas.microsoft.com/office/powerpoint/2010/main" val="37060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0"/>
            <a:ext cx="8964488" cy="6741368"/>
          </a:xfrm>
        </p:spPr>
        <p:txBody>
          <a:bodyPr>
            <a:normAutofit fontScale="77500" lnSpcReduction="20000"/>
          </a:bodyPr>
          <a:lstStyle/>
          <a:p>
            <a:pPr marL="0" indent="0">
              <a:buNone/>
            </a:pPr>
            <a:endParaRPr lang="tr-TR" smtClean="0"/>
          </a:p>
          <a:p>
            <a:pPr marL="0" indent="0">
              <a:buNone/>
            </a:pPr>
            <a:r>
              <a:rPr lang="tr-TR" b="1" smtClean="0"/>
              <a:t>1.2</a:t>
            </a:r>
            <a:r>
              <a:rPr lang="tr-TR" b="1"/>
              <a:t>.	Gümrük ve </a:t>
            </a:r>
            <a:r>
              <a:rPr lang="tr-TR" b="1" smtClean="0"/>
              <a:t> Ticaret </a:t>
            </a:r>
            <a:r>
              <a:rPr lang="tr-TR" b="1"/>
              <a:t>Banaklığının Diğer Kurumlarla İlişkisi</a:t>
            </a:r>
          </a:p>
          <a:p>
            <a:pPr marL="0" indent="0">
              <a:buNone/>
            </a:pPr>
            <a:r>
              <a:rPr lang="tr-TR" smtClean="0"/>
              <a:t>	Aşağıdaki </a:t>
            </a:r>
            <a:r>
              <a:rPr lang="tr-TR"/>
              <a:t>kurumlar; dış ticareti belirleyici, yönlendirici, kısıtlayıcı ve yasaklayıcı hükümler yetkisine sahip kuruluşlar konumunda olup Gümrük Müsteşarlığı ise sadece dış ticaretimizle ilgili mevzuatın uygulayıcı konumunda bir kuruluş olarak yerini almaktadır.</a:t>
            </a:r>
          </a:p>
          <a:p>
            <a:pPr marL="0" indent="0">
              <a:buNone/>
            </a:pPr>
            <a:r>
              <a:rPr lang="tr-TR" smtClean="0"/>
              <a:t></a:t>
            </a:r>
            <a:r>
              <a:rPr lang="tr-TR"/>
              <a:t>	Dış Ticaret Müsteşarlığı</a:t>
            </a:r>
          </a:p>
          <a:p>
            <a:pPr marL="0" indent="0">
              <a:buNone/>
            </a:pPr>
            <a:r>
              <a:rPr lang="tr-TR"/>
              <a:t>	Ulaştırma Bakanlığı</a:t>
            </a:r>
          </a:p>
          <a:p>
            <a:pPr marL="0" indent="0">
              <a:buNone/>
            </a:pPr>
            <a:r>
              <a:rPr lang="tr-TR"/>
              <a:t>	Maliye Bakanlığı</a:t>
            </a:r>
          </a:p>
          <a:p>
            <a:pPr marL="0" indent="0">
              <a:buNone/>
            </a:pPr>
            <a:r>
              <a:rPr lang="tr-TR"/>
              <a:t>	Tarım ve Köyişleri Bakanlığı</a:t>
            </a:r>
          </a:p>
          <a:p>
            <a:pPr marL="0" indent="0">
              <a:buNone/>
            </a:pPr>
            <a:r>
              <a:rPr lang="tr-TR"/>
              <a:t>	Sağlık Bakanlığı</a:t>
            </a:r>
          </a:p>
          <a:p>
            <a:pPr marL="0" indent="0">
              <a:buNone/>
            </a:pPr>
            <a:r>
              <a:rPr lang="tr-TR"/>
              <a:t>	Çevre ve Orman Bakanlığı</a:t>
            </a:r>
          </a:p>
          <a:p>
            <a:pPr marL="0" indent="0">
              <a:buNone/>
            </a:pPr>
            <a:r>
              <a:rPr lang="tr-TR"/>
              <a:t>	Sanayi ve Ticaret Bakanlığı</a:t>
            </a:r>
          </a:p>
          <a:p>
            <a:pPr marL="0" indent="0">
              <a:buNone/>
            </a:pPr>
            <a:r>
              <a:rPr lang="tr-TR"/>
              <a:t>	Millî Savunma Bakanlığı</a:t>
            </a:r>
          </a:p>
          <a:p>
            <a:pPr marL="0" indent="0">
              <a:buNone/>
            </a:pPr>
            <a:r>
              <a:rPr lang="tr-TR" smtClean="0"/>
              <a:t></a:t>
            </a:r>
            <a:r>
              <a:rPr lang="tr-TR"/>
              <a:t>	Kültür ve Turizm Bakanlığı</a:t>
            </a:r>
          </a:p>
          <a:p>
            <a:pPr marL="0" indent="0">
              <a:buNone/>
            </a:pPr>
            <a:r>
              <a:rPr lang="tr-TR"/>
              <a:t>	Dışişleri Bakanlığı</a:t>
            </a:r>
          </a:p>
          <a:p>
            <a:pPr marL="0" indent="0">
              <a:buNone/>
            </a:pPr>
            <a:r>
              <a:rPr lang="tr-TR"/>
              <a:t>	İçişleri Bakanlıkları</a:t>
            </a:r>
          </a:p>
          <a:p>
            <a:pPr marL="0" indent="0">
              <a:buNone/>
            </a:pPr>
            <a:r>
              <a:rPr lang="tr-TR"/>
              <a:t>	Hazine Müsteşarlığı</a:t>
            </a:r>
          </a:p>
          <a:p>
            <a:pPr marL="0" indent="0">
              <a:buNone/>
            </a:pPr>
            <a:r>
              <a:rPr lang="tr-TR"/>
              <a:t>	Devlet Planlama Teşkilatı</a:t>
            </a:r>
          </a:p>
          <a:p>
            <a:pPr marL="0" indent="0">
              <a:buNone/>
            </a:pPr>
            <a:r>
              <a:rPr lang="tr-TR"/>
              <a:t>	Merkez Bankası</a:t>
            </a:r>
          </a:p>
          <a:p>
            <a:pPr marL="0" indent="0">
              <a:buNone/>
            </a:pPr>
            <a:r>
              <a:rPr lang="tr-TR"/>
              <a:t>	Devlet İstatistik Enstitüsü</a:t>
            </a:r>
          </a:p>
          <a:p>
            <a:pPr marL="0" indent="0">
              <a:buNone/>
            </a:pPr>
            <a:endParaRPr lang="tr-TR"/>
          </a:p>
        </p:txBody>
      </p:sp>
    </p:spTree>
    <p:extLst>
      <p:ext uri="{BB962C8B-B14F-4D97-AF65-F5344CB8AC3E}">
        <p14:creationId xmlns:p14="http://schemas.microsoft.com/office/powerpoint/2010/main" val="41756734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340768"/>
            <a:ext cx="8856984" cy="4679032"/>
          </a:xfrm>
        </p:spPr>
        <p:txBody>
          <a:bodyPr>
            <a:normAutofit lnSpcReduction="10000"/>
          </a:bodyPr>
          <a:lstStyle/>
          <a:p>
            <a:pPr marL="0" indent="0">
              <a:buNone/>
            </a:pPr>
            <a:r>
              <a:rPr lang="tr-TR" b="1"/>
              <a:t>2.5.4.6.	INF 9 Bilgi Formu</a:t>
            </a:r>
          </a:p>
          <a:p>
            <a:pPr marL="0" indent="0">
              <a:buNone/>
            </a:pPr>
            <a:endParaRPr lang="tr-TR"/>
          </a:p>
          <a:p>
            <a:pPr marL="0" indent="0">
              <a:buNone/>
            </a:pPr>
            <a:r>
              <a:rPr lang="tr-TR" smtClean="0"/>
              <a:t>	Eş </a:t>
            </a:r>
            <a:r>
              <a:rPr lang="tr-TR"/>
              <a:t>değer eşyadan elde edilen işlem görmüş ürünün ihracından önce ithal eşyanın girmesi hâlinde, işlem görmüş ürünün elde edilmesi için kullanılan eş değer eşya kadar ithal eşyanın bu rejimden yayarlanıp yararlanmadığının kontrolü amacıyla INF 9 formu kullanılır.</a:t>
            </a:r>
          </a:p>
          <a:p>
            <a:pPr marL="0" indent="0">
              <a:buNone/>
            </a:pPr>
            <a:endParaRPr lang="tr-TR"/>
          </a:p>
          <a:p>
            <a:pPr marL="0" indent="0">
              <a:buNone/>
            </a:pPr>
            <a:r>
              <a:rPr lang="tr-TR" smtClean="0"/>
              <a:t>	Bu </a:t>
            </a:r>
            <a:r>
              <a:rPr lang="tr-TR"/>
              <a:t>form, biri asıl dört nüshadan oluşur ve ithal eşyanın girişinin yapılacağı gümrük idaresine beyanname ile birlikte sunulur. Birden fazla sevkiyatla ihracatın söz konusu olması hâlinde, her sevkiyat için bir INF 9 formu kullanılır.</a:t>
            </a:r>
          </a:p>
          <a:p>
            <a:pPr marL="0" indent="0">
              <a:buNone/>
            </a:pPr>
            <a:endParaRPr lang="tr-TR"/>
          </a:p>
        </p:txBody>
      </p:sp>
    </p:spTree>
    <p:extLst>
      <p:ext uri="{BB962C8B-B14F-4D97-AF65-F5344CB8AC3E}">
        <p14:creationId xmlns:p14="http://schemas.microsoft.com/office/powerpoint/2010/main" val="108748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784976" cy="6336704"/>
          </a:xfrm>
        </p:spPr>
        <p:txBody>
          <a:bodyPr>
            <a:normAutofit fontScale="92500"/>
          </a:bodyPr>
          <a:lstStyle/>
          <a:p>
            <a:pPr marL="0" indent="0">
              <a:buNone/>
            </a:pPr>
            <a:r>
              <a:rPr lang="tr-TR" b="1"/>
              <a:t>2.5.5.	DİR Otomasyon Uygulaması</a:t>
            </a:r>
          </a:p>
          <a:p>
            <a:pPr marL="0" indent="0">
              <a:buNone/>
            </a:pPr>
            <a:endParaRPr lang="tr-TR"/>
          </a:p>
          <a:p>
            <a:pPr marL="0" indent="0">
              <a:buNone/>
            </a:pPr>
            <a:r>
              <a:rPr lang="tr-TR" smtClean="0"/>
              <a:t>	Dâhilde </a:t>
            </a:r>
            <a:r>
              <a:rPr lang="tr-TR"/>
              <a:t>işleme rejimi (DİR) otomasyon uygulaması, kamuda ilk elektronik imza içeren e-devlet uygulamasıdır. Uygulama ile ihracatçı firmalar zaman ve mekân kısıtlaması olmaksızın Dış Ticaret Müsteşarlığınca düzenlenen dâhilde ve hariçte işleme rejimi kapsamındaki belgelerine ilişkin tüm işlemleri elektronik ortamda gerçekleştirebilecektir.</a:t>
            </a:r>
          </a:p>
          <a:p>
            <a:pPr marL="0" indent="0">
              <a:buNone/>
            </a:pPr>
            <a:endParaRPr lang="tr-TR"/>
          </a:p>
          <a:p>
            <a:pPr marL="0" indent="0">
              <a:buNone/>
            </a:pPr>
            <a:r>
              <a:rPr lang="tr-TR" smtClean="0"/>
              <a:t>	Uygulama </a:t>
            </a:r>
            <a:r>
              <a:rPr lang="tr-TR"/>
              <a:t>ile dâhilde ve hariçte işleme rejimi kapsamında daha önce kâğıt ortamında hazırlanan başvurular “online” veya “offline” olarak elektronik ortamda hazırlanabilecektir. Elektronik ortamda hazırlanarak DTM’ye yine elektronik ortamda iletilen başvurular (ihracat/ithalat listeleri, ham madde sarfiyat tabloları vb.) DTM içindeki değerlendirme sürecini de tamamen elektronik ortamda geçirecektir. Böylece kâğıt akışının neden olduğu zaman kaybının önüne geçilebileceği gibi müracaatı gerçekleştiren firma istediği zaman müracaatının hangi aşamada olduğunu takip edebilecektir.</a:t>
            </a:r>
          </a:p>
          <a:p>
            <a:pPr marL="0" indent="0">
              <a:buNone/>
            </a:pPr>
            <a:endParaRPr lang="tr-TR"/>
          </a:p>
        </p:txBody>
      </p:sp>
    </p:spTree>
    <p:extLst>
      <p:ext uri="{BB962C8B-B14F-4D97-AF65-F5344CB8AC3E}">
        <p14:creationId xmlns:p14="http://schemas.microsoft.com/office/powerpoint/2010/main" val="710257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784976" cy="6408712"/>
          </a:xfrm>
        </p:spPr>
        <p:txBody>
          <a:bodyPr>
            <a:normAutofit lnSpcReduction="10000"/>
          </a:bodyPr>
          <a:lstStyle/>
          <a:p>
            <a:pPr marL="0" indent="0">
              <a:buNone/>
            </a:pPr>
            <a:r>
              <a:rPr lang="tr-TR" b="1"/>
              <a:t>2.6.	Gümrük Kontrolü Altında İşleme Rejimi</a:t>
            </a:r>
          </a:p>
          <a:p>
            <a:pPr marL="0" indent="0">
              <a:buNone/>
            </a:pPr>
            <a:r>
              <a:rPr lang="tr-TR" smtClean="0"/>
              <a:t>	Serbest </a:t>
            </a:r>
            <a:r>
              <a:rPr lang="tr-TR"/>
              <a:t>dolaşıma girmemiş eşyanın, Türkiye gümrük bölgesinde, ithalat vergilerine veya ticaret politikası önlemlerine tabi tutulmaksızın niteliğini veya durumunu değiştiren işlemlere tabi tutulmaları ve bu işlemlerden elde edilen ürünlerin tabi oldukları gümrük vergileri üzerinden serbest dolaşıma girmeleri sistemidir.</a:t>
            </a:r>
          </a:p>
          <a:p>
            <a:pPr marL="0" indent="0">
              <a:buNone/>
            </a:pPr>
            <a:r>
              <a:rPr lang="tr-TR" smtClean="0"/>
              <a:t>	Elde </a:t>
            </a:r>
            <a:r>
              <a:rPr lang="tr-TR"/>
              <a:t>edilen bu tür ürünler, işlenmiş ürün olarak adlandırılır.</a:t>
            </a:r>
          </a:p>
          <a:p>
            <a:pPr marL="0" indent="0">
              <a:buNone/>
            </a:pPr>
            <a:r>
              <a:rPr lang="tr-TR" b="1"/>
              <a:t>Avantajları:</a:t>
            </a:r>
          </a:p>
          <a:p>
            <a:pPr marL="0" indent="0">
              <a:buNone/>
            </a:pPr>
            <a:r>
              <a:rPr lang="tr-TR"/>
              <a:t>	İthalat vergilerine veya Ticaret politikası önlemlerine (TPÖ) tabi tutulmaksızın işçiliğe tabi tutulmasıdır.</a:t>
            </a:r>
          </a:p>
          <a:p>
            <a:pPr marL="0" indent="0">
              <a:buNone/>
            </a:pPr>
            <a:r>
              <a:rPr lang="tr-TR"/>
              <a:t>	Serbest dolaşıma girişi öngörür.</a:t>
            </a:r>
          </a:p>
          <a:p>
            <a:pPr marL="0" indent="0">
              <a:buNone/>
            </a:pPr>
            <a:r>
              <a:rPr lang="tr-TR"/>
              <a:t>	İstahdam artırma amaçlıdır.</a:t>
            </a:r>
          </a:p>
          <a:p>
            <a:pPr marL="0" indent="0">
              <a:buNone/>
            </a:pPr>
            <a:r>
              <a:rPr lang="tr-TR"/>
              <a:t>	İşlem görmüş ürünün vergi oranı üzerinden vergilendirme yapılır.</a:t>
            </a:r>
          </a:p>
          <a:p>
            <a:pPr marL="0" indent="0">
              <a:buNone/>
            </a:pPr>
            <a:r>
              <a:rPr lang="tr-TR"/>
              <a:t>	Sınırlı sayıda uygulaması vardır.</a:t>
            </a:r>
          </a:p>
          <a:p>
            <a:pPr marL="0" indent="0">
              <a:buNone/>
            </a:pPr>
            <a:endParaRPr lang="tr-TR"/>
          </a:p>
        </p:txBody>
      </p:sp>
    </p:spTree>
    <p:extLst>
      <p:ext uri="{BB962C8B-B14F-4D97-AF65-F5344CB8AC3E}">
        <p14:creationId xmlns:p14="http://schemas.microsoft.com/office/powerpoint/2010/main" val="27299228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928992" cy="6336704"/>
          </a:xfrm>
        </p:spPr>
        <p:txBody>
          <a:bodyPr>
            <a:normAutofit/>
          </a:bodyPr>
          <a:lstStyle/>
          <a:p>
            <a:pPr marL="0" indent="0">
              <a:buNone/>
            </a:pPr>
            <a:r>
              <a:rPr lang="tr-TR" b="1"/>
              <a:t>İzin Başvurusu ve İznin Verilmesi</a:t>
            </a:r>
          </a:p>
          <a:p>
            <a:pPr marL="0" indent="0">
              <a:buNone/>
            </a:pPr>
            <a:endParaRPr lang="tr-TR" smtClean="0"/>
          </a:p>
          <a:p>
            <a:pPr marL="0" indent="0" algn="just">
              <a:buNone/>
            </a:pPr>
            <a:r>
              <a:rPr lang="tr-TR" smtClean="0"/>
              <a:t>	İzin </a:t>
            </a:r>
            <a:r>
              <a:rPr lang="tr-TR"/>
              <a:t>başvurusu işlemi yapan ya da yaptıran tarafından gümrük kontrolü altında işleme izin başvuru formu ile birlikte yetkili gümrük idaresine yapılır.</a:t>
            </a:r>
          </a:p>
          <a:p>
            <a:pPr marL="0" indent="0" algn="just">
              <a:buNone/>
            </a:pPr>
            <a:endParaRPr lang="tr-TR"/>
          </a:p>
          <a:p>
            <a:pPr marL="0" indent="0" algn="just">
              <a:buNone/>
            </a:pPr>
            <a:r>
              <a:rPr lang="tr-TR" smtClean="0"/>
              <a:t>	Gümrük </a:t>
            </a:r>
            <a:r>
              <a:rPr lang="tr-TR"/>
              <a:t>idaresi talebi inceleyerek uygun bulursa izni verir. Gümrük kontrolü altında işleme rejimine ilişkin iznin geçerlik süresi, ekonomik şartlar, başvuru sahibinin özel şartları ve işleme faaliyetinin özelliği dikkate alınarak gümrük idaresince her başvuru için ayrı ve azami iki yıl olarak belirlenir. Beklenmeyen hâl ve mücbir sebeplerle bu süre üç aya kadar uzatılabilir.</a:t>
            </a:r>
          </a:p>
          <a:p>
            <a:pPr marL="0" indent="0">
              <a:buNone/>
            </a:pPr>
            <a:endParaRPr lang="tr-TR"/>
          </a:p>
        </p:txBody>
      </p:sp>
    </p:spTree>
    <p:extLst>
      <p:ext uri="{BB962C8B-B14F-4D97-AF65-F5344CB8AC3E}">
        <p14:creationId xmlns:p14="http://schemas.microsoft.com/office/powerpoint/2010/main" val="9744753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480720"/>
          </a:xfrm>
        </p:spPr>
        <p:txBody>
          <a:bodyPr>
            <a:normAutofit/>
          </a:bodyPr>
          <a:lstStyle/>
          <a:p>
            <a:pPr marL="0" indent="0">
              <a:buNone/>
            </a:pPr>
            <a:r>
              <a:rPr lang="tr-TR" b="1"/>
              <a:t>2.6.2.	Gümrük Kontrolü Altında İşleme Kayıtları</a:t>
            </a:r>
          </a:p>
          <a:p>
            <a:pPr marL="0" indent="0">
              <a:buNone/>
            </a:pPr>
            <a:r>
              <a:rPr lang="tr-TR" smtClean="0"/>
              <a:t>	Gümrük </a:t>
            </a:r>
            <a:r>
              <a:rPr lang="tr-TR"/>
              <a:t>idareleri, rejime ilişkin hükümlerin doğru uygulanmasını ve yapılacak denetimleri kolaylaştırmak amacıyla rejime tabi tutulan ithal eşyanın miktarını işleme faaliyetlerinin izlenmesi ve ödenmesi gerekebilecek gümrük vergilerinin doğru hesaplanması için gereken bütün hususları kapsayan stok kayıtlarını tutmalarını veya tutturmalarını izin hak sahibinden ister.</a:t>
            </a:r>
          </a:p>
          <a:p>
            <a:pPr marL="0" indent="0">
              <a:buNone/>
            </a:pPr>
            <a:r>
              <a:rPr lang="tr-TR" smtClean="0"/>
              <a:t>	Gümrük </a:t>
            </a:r>
            <a:r>
              <a:rPr lang="tr-TR"/>
              <a:t>kontrolü altında işleme kayıtları olarak adlandırılan bu kayıtlar, rejimin doğru olarak uygulanması için gerekli olan denetimlerin yapılabilmesi bakımından, izni veren gümrük idaresi tarafından yapılacak incelemelere her zaman açık tutulur.</a:t>
            </a:r>
          </a:p>
          <a:p>
            <a:pPr marL="0" indent="0">
              <a:buNone/>
            </a:pPr>
            <a:r>
              <a:rPr lang="tr-TR" smtClean="0"/>
              <a:t>	Gümrük </a:t>
            </a:r>
            <a:r>
              <a:rPr lang="tr-TR"/>
              <a:t>idareleri, başvuru sahibi tarafından ticari amaçlarla tutulan kayıtların, işlemlerin denetimini mümkün kılması durumunda, bu kayıtları gümrük kontrolü altında işleme kayıtları olarak kabul edebilir.</a:t>
            </a:r>
          </a:p>
          <a:p>
            <a:pPr marL="0" indent="0">
              <a:buNone/>
            </a:pPr>
            <a:endParaRPr lang="tr-TR"/>
          </a:p>
        </p:txBody>
      </p:sp>
    </p:spTree>
    <p:extLst>
      <p:ext uri="{BB962C8B-B14F-4D97-AF65-F5344CB8AC3E}">
        <p14:creationId xmlns:p14="http://schemas.microsoft.com/office/powerpoint/2010/main" val="17328051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856984" cy="6669360"/>
          </a:xfrm>
        </p:spPr>
        <p:txBody>
          <a:bodyPr>
            <a:normAutofit/>
          </a:bodyPr>
          <a:lstStyle/>
          <a:p>
            <a:pPr marL="0" indent="0">
              <a:buNone/>
            </a:pPr>
            <a:r>
              <a:rPr lang="tr-TR" b="1"/>
              <a:t>2.6.3.	Rejime Giriş Beyanı</a:t>
            </a:r>
          </a:p>
          <a:p>
            <a:pPr marL="0" indent="0">
              <a:buNone/>
            </a:pPr>
            <a:endParaRPr lang="tr-TR"/>
          </a:p>
          <a:p>
            <a:pPr marL="0" indent="0">
              <a:buNone/>
            </a:pPr>
            <a:r>
              <a:rPr lang="tr-TR" smtClean="0"/>
              <a:t>	Eşyanın </a:t>
            </a:r>
            <a:r>
              <a:rPr lang="tr-TR"/>
              <a:t>rejime girişine ilişkin beyanname, izin belgesinde belirtilen gümrük idaresine sunulur.</a:t>
            </a:r>
          </a:p>
          <a:p>
            <a:pPr marL="0" indent="0">
              <a:buNone/>
            </a:pPr>
            <a:endParaRPr lang="tr-TR"/>
          </a:p>
          <a:p>
            <a:pPr marL="0" indent="0">
              <a:buNone/>
            </a:pPr>
            <a:r>
              <a:rPr lang="tr-TR" smtClean="0"/>
              <a:t>	Gümrük </a:t>
            </a:r>
            <a:r>
              <a:rPr lang="tr-TR"/>
              <a:t>kontrolü altında işleme rejimine giriş için verilecek beyanname, yazılı beyan normal usul hükümlerine uygun olarak düzenlenir. Beyannamede eşya ile ilgili yapılan tanımlama, izin belgesindeki eşya tanımlamasına uygun olmak zorundadır.</a:t>
            </a:r>
          </a:p>
          <a:p>
            <a:pPr marL="0" indent="0">
              <a:buNone/>
            </a:pPr>
            <a:endParaRPr lang="tr-TR"/>
          </a:p>
          <a:p>
            <a:pPr marL="0" indent="0">
              <a:buNone/>
            </a:pPr>
            <a:r>
              <a:rPr lang="tr-TR"/>
              <a:t>Rejime giriş esnasında, eşyaya isabet eden vergiler teminata bağlanır.</a:t>
            </a:r>
          </a:p>
          <a:p>
            <a:pPr marL="0" indent="0">
              <a:buNone/>
            </a:pPr>
            <a:endParaRPr lang="tr-TR"/>
          </a:p>
        </p:txBody>
      </p:sp>
    </p:spTree>
    <p:extLst>
      <p:ext uri="{BB962C8B-B14F-4D97-AF65-F5344CB8AC3E}">
        <p14:creationId xmlns:p14="http://schemas.microsoft.com/office/powerpoint/2010/main" val="19797327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16632"/>
            <a:ext cx="8856984" cy="6624736"/>
          </a:xfrm>
        </p:spPr>
        <p:txBody>
          <a:bodyPr>
            <a:normAutofit fontScale="92500" lnSpcReduction="20000"/>
          </a:bodyPr>
          <a:lstStyle/>
          <a:p>
            <a:pPr marL="0" indent="0">
              <a:buNone/>
            </a:pPr>
            <a:r>
              <a:rPr lang="tr-TR" b="1"/>
              <a:t>2.6.4.	İbra ve İbra Beyanı</a:t>
            </a:r>
          </a:p>
          <a:p>
            <a:pPr marL="0" indent="0">
              <a:buNone/>
            </a:pPr>
            <a:endParaRPr lang="tr-TR"/>
          </a:p>
          <a:p>
            <a:pPr marL="0" indent="0" algn="just">
              <a:buNone/>
            </a:pPr>
            <a:r>
              <a:rPr lang="tr-TR" smtClean="0"/>
              <a:t>	Rejimin </a:t>
            </a:r>
            <a:r>
              <a:rPr lang="tr-TR"/>
              <a:t>ibrasında, verimlilik oranının tatbiki yoluyla işlem görmüş ürünlere isabet ettiği belirlenen ithal eşya miktarı ya da gümrükçe onaylanmış bir işlem veya kullanıma tabi tutulan değişmemiş ithal eşya miktarı esas alınır.</a:t>
            </a:r>
          </a:p>
          <a:p>
            <a:pPr marL="0" indent="0" algn="just">
              <a:buNone/>
            </a:pPr>
            <a:endParaRPr lang="tr-TR"/>
          </a:p>
          <a:p>
            <a:pPr marL="0" indent="0" algn="just">
              <a:buNone/>
            </a:pPr>
            <a:r>
              <a:rPr lang="tr-TR" smtClean="0"/>
              <a:t>	Değişmemiş </a:t>
            </a:r>
            <a:r>
              <a:rPr lang="tr-TR"/>
              <a:t>eşya veya izinde öngörülene nazaran işlemin ara aşamalarından birinde bulunan ürünler için bir gümrük yükümlülüğü doğduğunda gümrük vergileri tutarı, ithal eşyanın gümrük kontrolü altında işleme rejimine tabi tutulduğu beyannamenin tescili sırasındaki vergi oranı ve diğer vergilendirme unsurlarına istinaden hesaplanır.</a:t>
            </a:r>
          </a:p>
          <a:p>
            <a:pPr marL="0" indent="0" algn="just">
              <a:buNone/>
            </a:pPr>
            <a:endParaRPr lang="tr-TR"/>
          </a:p>
          <a:p>
            <a:pPr marL="0" indent="0" algn="just">
              <a:buNone/>
            </a:pPr>
            <a:r>
              <a:rPr lang="tr-TR" smtClean="0"/>
              <a:t>	Gümrük </a:t>
            </a:r>
            <a:r>
              <a:rPr lang="tr-TR"/>
              <a:t>kontrolü altında işleme faaliyetine tabi tutulan eşyanın, bu rejimi sona erdirecek ibra beyannamesi, izinde belirtilen gümrük idarelerinden birine sunulur.</a:t>
            </a:r>
          </a:p>
          <a:p>
            <a:pPr marL="0" indent="0" algn="just">
              <a:buNone/>
            </a:pPr>
            <a:endParaRPr lang="tr-TR"/>
          </a:p>
          <a:p>
            <a:pPr marL="0" indent="0" algn="just">
              <a:buNone/>
            </a:pPr>
            <a:r>
              <a:rPr lang="tr-TR" smtClean="0"/>
              <a:t>	Rejimi </a:t>
            </a:r>
            <a:r>
              <a:rPr lang="tr-TR"/>
              <a:t>ibra için verilen beyanname, izin verilen ve tabi olacağı gümrükçe onaylanmış işlem veya kullanıma ilişkin hükümlere uygun olarak düzenlenir.</a:t>
            </a:r>
          </a:p>
          <a:p>
            <a:pPr marL="0" indent="0">
              <a:buNone/>
            </a:pPr>
            <a:endParaRPr lang="tr-TR"/>
          </a:p>
        </p:txBody>
      </p:sp>
    </p:spTree>
    <p:extLst>
      <p:ext uri="{BB962C8B-B14F-4D97-AF65-F5344CB8AC3E}">
        <p14:creationId xmlns:p14="http://schemas.microsoft.com/office/powerpoint/2010/main" val="4059247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08712"/>
          </a:xfrm>
        </p:spPr>
        <p:txBody>
          <a:bodyPr>
            <a:normAutofit/>
          </a:bodyPr>
          <a:lstStyle/>
          <a:p>
            <a:pPr marL="0" indent="0">
              <a:buNone/>
            </a:pPr>
            <a:r>
              <a:rPr lang="tr-TR" b="1"/>
              <a:t>2.6.5.	İkincil Ürünler</a:t>
            </a:r>
          </a:p>
          <a:p>
            <a:pPr marL="0" indent="0">
              <a:buNone/>
            </a:pPr>
            <a:endParaRPr lang="tr-TR"/>
          </a:p>
          <a:p>
            <a:pPr marL="0" indent="0">
              <a:buNone/>
            </a:pPr>
            <a:r>
              <a:rPr lang="tr-TR" smtClean="0"/>
              <a:t>	İkincil </a:t>
            </a:r>
            <a:r>
              <a:rPr lang="tr-TR"/>
              <a:t>ürünler, işleme sonucu ortaya çıkan ekonomik değeri haiz ikincil işlem görmüş ürünlerdir.</a:t>
            </a:r>
          </a:p>
          <a:p>
            <a:pPr marL="0" indent="0">
              <a:buNone/>
            </a:pPr>
            <a:r>
              <a:rPr lang="tr-TR"/>
              <a:t>İkinci ürünler;</a:t>
            </a:r>
          </a:p>
          <a:p>
            <a:pPr marL="0" indent="0">
              <a:buNone/>
            </a:pPr>
            <a:r>
              <a:rPr lang="tr-TR"/>
              <a:t>	Tasfiyeye tabi tutulabilir.</a:t>
            </a:r>
          </a:p>
          <a:p>
            <a:pPr marL="0" indent="0">
              <a:buNone/>
            </a:pPr>
            <a:r>
              <a:rPr lang="tr-TR"/>
              <a:t>	Çıkış hükmünde antrepo veya geçici depolama yerine alınabilir.</a:t>
            </a:r>
          </a:p>
          <a:p>
            <a:pPr marL="0" indent="0">
              <a:buNone/>
            </a:pPr>
            <a:r>
              <a:rPr lang="tr-TR"/>
              <a:t>	Serbest dolaşıma giriş rejimi çerçevesinde ithal edilebilir.</a:t>
            </a:r>
          </a:p>
          <a:p>
            <a:pPr marL="0" indent="0">
              <a:buNone/>
            </a:pPr>
            <a:r>
              <a:rPr lang="tr-TR"/>
              <a:t>	Mahrece iade edilebilir [Malzemenin geldiği yere geri dönmesi için gerekli tüm işlemler (Mahrece: Satıcı, gönderen, malın çıkış noktası anlamına gelir.)].</a:t>
            </a:r>
          </a:p>
          <a:p>
            <a:pPr marL="0" indent="0">
              <a:buNone/>
            </a:pPr>
            <a:r>
              <a:rPr lang="tr-TR"/>
              <a:t>	İmha edilebilir.</a:t>
            </a:r>
          </a:p>
          <a:p>
            <a:pPr marL="0" indent="0">
              <a:buNone/>
            </a:pPr>
            <a:endParaRPr lang="tr-TR"/>
          </a:p>
        </p:txBody>
      </p:sp>
    </p:spTree>
    <p:extLst>
      <p:ext uri="{BB962C8B-B14F-4D97-AF65-F5344CB8AC3E}">
        <p14:creationId xmlns:p14="http://schemas.microsoft.com/office/powerpoint/2010/main" val="7916393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lnSpcReduction="10000"/>
          </a:bodyPr>
          <a:lstStyle/>
          <a:p>
            <a:pPr marL="0" indent="0">
              <a:buNone/>
            </a:pPr>
            <a:r>
              <a:rPr lang="tr-TR" b="1"/>
              <a:t>2.7.	Geçici İthalat Rejimi</a:t>
            </a:r>
          </a:p>
          <a:p>
            <a:pPr marL="0" indent="0">
              <a:buNone/>
            </a:pPr>
            <a:r>
              <a:rPr lang="tr-TR" smtClean="0"/>
              <a:t>	Geçici </a:t>
            </a:r>
            <a:r>
              <a:rPr lang="tr-TR"/>
              <a:t>ithalat rejimi, serbest dolaşıma girmemiş eşyanın ithalat vergilerinden tamamen ya da kısmen muaf olarak ve ticaret politikası önlemlerine tabi tutulmaksızın Türkiye  gümrük bölgesi içinde kullanılması ve bu kullanım sırasındaki olağan yıpranma dışında herhangi bir değişikliğe uğramaksızın yeniden ihracına olanak sağlayan hükümlerin uygulandığı rejimdir.</a:t>
            </a:r>
          </a:p>
          <a:p>
            <a:pPr marL="0" indent="0">
              <a:buNone/>
            </a:pPr>
            <a:endParaRPr lang="tr-TR"/>
          </a:p>
          <a:p>
            <a:pPr marL="0" indent="0">
              <a:buNone/>
            </a:pPr>
            <a:r>
              <a:rPr lang="tr-TR" smtClean="0"/>
              <a:t>	Fuar</a:t>
            </a:r>
            <a:r>
              <a:rPr lang="tr-TR"/>
              <a:t>, sergi ve benzeri faaliyetlerde kullanım ve gösterim için getirilen eşyaya da bu rejim uygulanmaktadır. Yurt dışı fuar ve sergilere katılım esnasında yurt dışına gönderilen ihraç malları için gümrük idarelerine başvurulur.</a:t>
            </a:r>
          </a:p>
          <a:p>
            <a:pPr marL="0" indent="0">
              <a:buNone/>
            </a:pPr>
            <a:endParaRPr lang="tr-TR"/>
          </a:p>
          <a:p>
            <a:pPr marL="0" indent="0">
              <a:buNone/>
            </a:pPr>
            <a:r>
              <a:rPr lang="tr-TR" smtClean="0"/>
              <a:t>	İthalat </a:t>
            </a:r>
            <a:r>
              <a:rPr lang="tr-TR"/>
              <a:t>yapmak isteyen kişiler, ilgili mevzuat hükümleri çerçevesinde almaları gereken belgelerle birlikte doğrudan gümrük idarelerine başvurur.</a:t>
            </a:r>
          </a:p>
          <a:p>
            <a:pPr marL="0" indent="0">
              <a:buNone/>
            </a:pPr>
            <a:endParaRPr lang="tr-TR"/>
          </a:p>
        </p:txBody>
      </p:sp>
    </p:spTree>
    <p:extLst>
      <p:ext uri="{BB962C8B-B14F-4D97-AF65-F5344CB8AC3E}">
        <p14:creationId xmlns:p14="http://schemas.microsoft.com/office/powerpoint/2010/main" val="37157640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404664"/>
            <a:ext cx="8712968" cy="6336704"/>
          </a:xfrm>
        </p:spPr>
        <p:txBody>
          <a:bodyPr>
            <a:normAutofit/>
          </a:bodyPr>
          <a:lstStyle/>
          <a:p>
            <a:pPr marL="0" indent="0">
              <a:buNone/>
            </a:pPr>
            <a:r>
              <a:rPr lang="tr-TR" b="1"/>
              <a:t>2.7.1.	İthalatta Temel Prensipler</a:t>
            </a:r>
          </a:p>
          <a:p>
            <a:pPr marL="0" indent="0">
              <a:buNone/>
            </a:pPr>
            <a:endParaRPr lang="tr-TR"/>
          </a:p>
          <a:p>
            <a:pPr marL="0" indent="0">
              <a:buNone/>
            </a:pPr>
            <a:r>
              <a:rPr lang="tr-TR"/>
              <a:t>	Aksi belirtilmedikçe ithalat serbesttir.</a:t>
            </a:r>
          </a:p>
          <a:p>
            <a:pPr marL="0" indent="0">
              <a:buNone/>
            </a:pPr>
            <a:r>
              <a:rPr lang="tr-TR"/>
              <a:t>	Kamu ahlakı, kamu düzeni veya kamu güvenliği; insan, hayvan ve bitki sağlığının korunması veya sınai ve ticari mülkiyetin korunması amaçlı önlemler alınabilir.</a:t>
            </a:r>
          </a:p>
          <a:p>
            <a:pPr marL="0" indent="0">
              <a:buNone/>
            </a:pPr>
            <a:r>
              <a:rPr lang="tr-TR"/>
              <a:t> </a:t>
            </a:r>
            <a:r>
              <a:rPr lang="tr-TR" smtClean="0"/>
              <a:t></a:t>
            </a:r>
            <a:r>
              <a:rPr lang="tr-TR"/>
              <a:t>	Eski, kullanılmış, yenileştirilmiş, kusurlu ve yatık malların ithali izne tabidir. Eşyalar 1. yaşına kadar (1 yaş dâhil) ithal edilebilir (T.C. Başbakanlık Dış Ticaret Müsteşarlığı İthalat Genel Müdürlüğü’nden).</a:t>
            </a:r>
          </a:p>
          <a:p>
            <a:pPr marL="0" indent="0">
              <a:buNone/>
            </a:pPr>
            <a:r>
              <a:rPr lang="tr-TR"/>
              <a:t>	İthalatı kanunlarla belirli kurum ve kuruluşlara bırakılmış maddelerin ithalini ancak bu kurum ve kuruluşlar yapabilir. </a:t>
            </a:r>
          </a:p>
        </p:txBody>
      </p:sp>
    </p:spTree>
    <p:extLst>
      <p:ext uri="{BB962C8B-B14F-4D97-AF65-F5344CB8AC3E}">
        <p14:creationId xmlns:p14="http://schemas.microsoft.com/office/powerpoint/2010/main" val="272354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552728"/>
          </a:xfrm>
        </p:spPr>
        <p:txBody>
          <a:bodyPr/>
          <a:lstStyle/>
          <a:p>
            <a:pPr marL="0" indent="0" algn="ctr">
              <a:buNone/>
            </a:pPr>
            <a:r>
              <a:rPr lang="tr-TR" b="1"/>
              <a:t>1.3.	Gümrük ve Ticaret Bakanlığının  da Uygulanan Mevzuatlar</a:t>
            </a:r>
          </a:p>
          <a:p>
            <a:pPr marL="0" indent="0" algn="ctr">
              <a:buNone/>
            </a:pPr>
            <a:endParaRPr lang="tr-TR" b="1"/>
          </a:p>
          <a:p>
            <a:pPr marL="0" indent="0">
              <a:buNone/>
            </a:pPr>
            <a:r>
              <a:rPr lang="tr-TR" smtClean="0"/>
              <a:t>	Gümrük </a:t>
            </a:r>
            <a:r>
              <a:rPr lang="tr-TR"/>
              <a:t>mevzuatıyla ilgili hükümler genellikle Dünya Ticaret Örgütü (DTÖ) ve Dünya Gümrük Örgütünün (DGÖ) kararlarına dayalıdır.</a:t>
            </a:r>
          </a:p>
          <a:p>
            <a:pPr marL="0" indent="0">
              <a:buNone/>
            </a:pPr>
            <a:endParaRPr lang="tr-TR"/>
          </a:p>
          <a:p>
            <a:pPr marL="0" indent="0">
              <a:buNone/>
            </a:pPr>
            <a:r>
              <a:rPr lang="tr-TR" smtClean="0"/>
              <a:t>	DTÖ </a:t>
            </a:r>
            <a:r>
              <a:rPr lang="tr-TR"/>
              <a:t>daha çok genel anlamda dış ticaretin temel kurallarını koyar. DGÖ daha çok gümrük uygulamalarını düzenler ve üye ülkelerde tekdüzeliği sağlar.</a:t>
            </a:r>
          </a:p>
          <a:p>
            <a:pPr marL="0" indent="0">
              <a:buNone/>
            </a:pPr>
            <a:endParaRPr lang="tr-TR"/>
          </a:p>
        </p:txBody>
      </p:sp>
    </p:spTree>
    <p:extLst>
      <p:ext uri="{BB962C8B-B14F-4D97-AF65-F5344CB8AC3E}">
        <p14:creationId xmlns:p14="http://schemas.microsoft.com/office/powerpoint/2010/main" val="2552926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669360"/>
          </a:xfrm>
        </p:spPr>
        <p:txBody>
          <a:bodyPr>
            <a:normAutofit fontScale="92500"/>
          </a:bodyPr>
          <a:lstStyle/>
          <a:p>
            <a:pPr marL="0" indent="0">
              <a:buNone/>
            </a:pPr>
            <a:r>
              <a:rPr lang="tr-TR" b="1"/>
              <a:t>2.7.2.	Geçici İthalat Rejimi İle İlgili Terimler</a:t>
            </a:r>
          </a:p>
          <a:p>
            <a:pPr marL="0" indent="0">
              <a:buNone/>
            </a:pPr>
            <a:endParaRPr lang="tr-TR"/>
          </a:p>
          <a:p>
            <a:pPr marL="0" indent="0">
              <a:buNone/>
            </a:pPr>
            <a:r>
              <a:rPr lang="tr-TR"/>
              <a:t>	Giriş idaresi: Geçici ithalat eşyasının Türkiye gümrük bölgesine girdiği  gümrük idaresidir.</a:t>
            </a:r>
          </a:p>
          <a:p>
            <a:pPr marL="0" indent="0">
              <a:buNone/>
            </a:pPr>
            <a:r>
              <a:rPr lang="tr-TR"/>
              <a:t>	Çıkış idaresi: Geçici ithalat eşyasının Türkiye gümrük bölgesinden çıkışının yapıldığı gümrük idaresidir.</a:t>
            </a:r>
          </a:p>
          <a:p>
            <a:pPr marL="0" indent="0">
              <a:buNone/>
            </a:pPr>
            <a:r>
              <a:rPr lang="tr-TR"/>
              <a:t>	Türkiye gümrük bölgesi dışında yerleşik kişi: Türkiye gümrük bölgesi dışında ikamet eden gerçek kişi ya da kayıtlı iş yeri bulunan tüzel kişidir.</a:t>
            </a:r>
          </a:p>
          <a:p>
            <a:pPr marL="0" indent="0">
              <a:buNone/>
            </a:pPr>
            <a:r>
              <a:rPr lang="tr-TR"/>
              <a:t>	Taşıt: İnsan ya da eşya taşınmasında kullanılan herhangi bir araç ile eşyanın istiflenmesinde, korunmasında ve emniyetinde kullanılacak takımlar da dâhil olmak üzere yedek parçaları ve normal aksesuarları ve teçhizattır.</a:t>
            </a:r>
          </a:p>
          <a:p>
            <a:pPr marL="0" indent="0">
              <a:buNone/>
            </a:pPr>
            <a:r>
              <a:rPr lang="tr-TR"/>
              <a:t>	Ticari kullanım: Bedel karşılığında insan taşınmasında ya da bedel karşılığında olsun ya da olmasın sınai veya ticari eşya nakliyesinde kullanılan araçtır.</a:t>
            </a:r>
          </a:p>
          <a:p>
            <a:pPr marL="0" indent="0">
              <a:buNone/>
            </a:pPr>
            <a:r>
              <a:rPr lang="tr-TR"/>
              <a:t>	Özel kullanım: Nakliye aracının ilgili kişinin kişisel amaçlarına yönelik, ticari kullanımın dışında kalan kullanımıdır.</a:t>
            </a:r>
          </a:p>
          <a:p>
            <a:pPr marL="0" indent="0">
              <a:buNone/>
            </a:pPr>
            <a:endParaRPr lang="tr-TR"/>
          </a:p>
        </p:txBody>
      </p:sp>
    </p:spTree>
    <p:extLst>
      <p:ext uri="{BB962C8B-B14F-4D97-AF65-F5344CB8AC3E}">
        <p14:creationId xmlns:p14="http://schemas.microsoft.com/office/powerpoint/2010/main" val="15718984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928992" cy="6669360"/>
          </a:xfrm>
        </p:spPr>
        <p:txBody>
          <a:bodyPr>
            <a:normAutofit fontScale="92500" lnSpcReduction="20000"/>
          </a:bodyPr>
          <a:lstStyle/>
          <a:p>
            <a:pPr marL="0" indent="0">
              <a:buNone/>
            </a:pPr>
            <a:r>
              <a:rPr lang="tr-TR"/>
              <a:t>	Dâhili trafik: Türkiye gümrük bölgesi içinde bindirilen veya yüklenen insan veya eşyanın yine Türkiye gümrük bölgesi içinde başka bir yere indirilmesi veya boşaltılmasıdır.</a:t>
            </a:r>
          </a:p>
          <a:p>
            <a:pPr marL="0" indent="0">
              <a:buNone/>
            </a:pPr>
            <a:r>
              <a:rPr lang="tr-TR"/>
              <a:t>	Konteyner: Eşya taşımak için hazırlanmış tam veya yarım kapalı bir kompartman oluşturan;</a:t>
            </a:r>
          </a:p>
          <a:p>
            <a:pPr marL="0" indent="0">
              <a:buNone/>
            </a:pPr>
            <a:r>
              <a:rPr lang="tr-TR" smtClean="0"/>
              <a:t>	•</a:t>
            </a:r>
            <a:r>
              <a:rPr lang="tr-TR"/>
              <a:t>	Kalıcı özellikte ve birden fazla kullanım için yeteri kadar </a:t>
            </a:r>
            <a:r>
              <a:rPr lang="tr-TR" smtClean="0"/>
              <a:t>	sağlam </a:t>
            </a:r>
            <a:r>
              <a:rPr lang="tr-TR"/>
              <a:t>olan,</a:t>
            </a:r>
          </a:p>
          <a:p>
            <a:pPr marL="0" indent="0">
              <a:buNone/>
            </a:pPr>
            <a:r>
              <a:rPr lang="tr-TR" smtClean="0"/>
              <a:t>	•</a:t>
            </a:r>
            <a:r>
              <a:rPr lang="tr-TR"/>
              <a:t>	Bir ya da birden fazla taşıma tarzında, ara yüklemeye gerek   </a:t>
            </a:r>
            <a:r>
              <a:rPr lang="tr-TR" smtClean="0"/>
              <a:t>	kalmayacak şekilde </a:t>
            </a:r>
            <a:r>
              <a:rPr lang="tr-TR"/>
              <a:t>eşya taşıması için özel olarak tasarlanmış,</a:t>
            </a:r>
          </a:p>
          <a:p>
            <a:pPr marL="0" indent="0">
              <a:buNone/>
            </a:pPr>
            <a:r>
              <a:rPr lang="tr-TR" smtClean="0"/>
              <a:t>	 •</a:t>
            </a:r>
            <a:r>
              <a:rPr lang="tr-TR"/>
              <a:t>	Bir metreküp veya daha fazla bir iç hacme sahip ve kolayca </a:t>
            </a:r>
            <a:r>
              <a:rPr lang="tr-TR" smtClean="0"/>
              <a:t>	doldurulup </a:t>
            </a:r>
            <a:r>
              <a:rPr lang="tr-TR"/>
              <a:t>boşaltılmak üzere tasarlanmış  taşınabilir araç ve gereçleri </a:t>
            </a:r>
            <a:r>
              <a:rPr lang="tr-TR" smtClean="0"/>
              <a:t>	ifade </a:t>
            </a:r>
            <a:r>
              <a:rPr lang="tr-TR"/>
              <a:t>eder.</a:t>
            </a:r>
          </a:p>
          <a:p>
            <a:pPr marL="0" indent="0">
              <a:buNone/>
            </a:pPr>
            <a:r>
              <a:rPr lang="tr-TR"/>
              <a:t>	Gümrük mührü altında taşıma: Konteyner üzerine gümrük mührü tatbik edilerek eşyanın konteyner ile taşınmasını ifade eder.</a:t>
            </a:r>
          </a:p>
          <a:p>
            <a:pPr marL="0" indent="0">
              <a:buNone/>
            </a:pPr>
            <a:r>
              <a:rPr lang="tr-TR"/>
              <a:t>	Sökülebilir kasa: Bağımsız olarak hareket kabiliyeti olmayan ve özellikle  şasisi ve alt gövde çerçevesi bu amaç için hazırlanmış bir yol aracı üzerinde taşınmak için özel olarak tasarlanmış yükleme bölmesini ifade eder. Bu tanım özellikle kombine taşıma için tasarlanmış hareketli kasalardan oluşan yükleme bölmelerini de kapsar.</a:t>
            </a:r>
          </a:p>
          <a:p>
            <a:pPr marL="0" indent="0">
              <a:buNone/>
            </a:pPr>
            <a:endParaRPr lang="tr-TR"/>
          </a:p>
        </p:txBody>
      </p:sp>
    </p:spTree>
    <p:extLst>
      <p:ext uri="{BB962C8B-B14F-4D97-AF65-F5344CB8AC3E}">
        <p14:creationId xmlns:p14="http://schemas.microsoft.com/office/powerpoint/2010/main" val="22704389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784976" cy="6480720"/>
          </a:xfrm>
        </p:spPr>
        <p:txBody>
          <a:bodyPr>
            <a:normAutofit fontScale="92500" lnSpcReduction="10000"/>
          </a:bodyPr>
          <a:lstStyle/>
          <a:p>
            <a:pPr marL="0" indent="0">
              <a:buNone/>
            </a:pPr>
            <a:r>
              <a:rPr lang="tr-TR"/>
              <a:t>	Konteyner ya da palet operatörü: Aracın sahibi olsun ya da olmasın o aracın hareketleri üzerinde etkili bir şekilde kontrole sahip kişiyi ifade eder.</a:t>
            </a:r>
          </a:p>
          <a:p>
            <a:pPr marL="0" indent="0">
              <a:buNone/>
            </a:pPr>
            <a:r>
              <a:rPr lang="tr-TR"/>
              <a:t>	Konteyner veya palet kullanıcısı: Bir konteyner veya bir paletin işleticisi veya onun temsilcisini ifade eder.</a:t>
            </a:r>
          </a:p>
          <a:p>
            <a:pPr marL="0" indent="0">
              <a:buNone/>
            </a:pPr>
            <a:r>
              <a:rPr lang="tr-TR"/>
              <a:t>	Kısmen kapalı konteyner: Genellikle bir döşeme ve kapalı bir konteynerin hacmine eşit bir yükleme hacmi bırakacak şekilde düzenlenmiş bir üstyapı içeren teçhizattır. Üstyapı genelde konteynerin çerçevesini oluşturacak metal parçalardan yapılır. Bazı durumlarda sadece kolonlar üzerinde tutulan bir çatı şeklinde tasarlanmış olabilir. Bu tip konteyner özellikle hacimli eşyanın taşınmasında kullanılır.</a:t>
            </a:r>
          </a:p>
          <a:p>
            <a:pPr marL="0" indent="0">
              <a:buNone/>
            </a:pPr>
            <a:r>
              <a:rPr lang="tr-TR"/>
              <a:t>	Palet: Üzerinde bir miktar eşyayı, mekanik avadanlıklar yardımıyla istiflemeye, taşımaya uygun olarak yekpare olacak şekilde birleştirmeye imkân veren bir araç anlamında kullanılır. Bu araç taşıyıcılarla ayrılmış iki düzlemden ya da ayaklar üzerine oturtulmuş tek bir düzlemden ya da hava taşımacılığına uygun olarak hazırlanmış özel bir düzlemden oluşur. Yüksekliği forklift ile veya paletli çekiciyle kaldırmaya uygun olabilecek asgari ölçüye düşürülmüş olmalıdır.</a:t>
            </a:r>
          </a:p>
          <a:p>
            <a:pPr marL="0" indent="0">
              <a:buNone/>
            </a:pPr>
            <a:endParaRPr lang="tr-TR"/>
          </a:p>
        </p:txBody>
      </p:sp>
    </p:spTree>
    <p:extLst>
      <p:ext uri="{BB962C8B-B14F-4D97-AF65-F5344CB8AC3E}">
        <p14:creationId xmlns:p14="http://schemas.microsoft.com/office/powerpoint/2010/main" val="318190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548680"/>
            <a:ext cx="8640960" cy="5544616"/>
          </a:xfrm>
        </p:spPr>
        <p:txBody>
          <a:bodyPr/>
          <a:lstStyle/>
          <a:p>
            <a:pPr marL="0" indent="0">
              <a:buNone/>
            </a:pPr>
            <a:r>
              <a:rPr lang="tr-TR"/>
              <a:t>2.7.3.	Geçici İthalat Türleri</a:t>
            </a:r>
          </a:p>
          <a:p>
            <a:pPr marL="0" indent="0">
              <a:buNone/>
            </a:pPr>
            <a:endParaRPr lang="tr-TR"/>
          </a:p>
          <a:p>
            <a:pPr marL="0" indent="0">
              <a:buNone/>
            </a:pPr>
            <a:r>
              <a:rPr lang="tr-TR"/>
              <a:t>Geçici ithalat rejiminin iki tür uygulaması vardır.</a:t>
            </a:r>
          </a:p>
          <a:p>
            <a:pPr marL="0" indent="0">
              <a:buNone/>
            </a:pPr>
            <a:r>
              <a:rPr lang="tr-TR"/>
              <a:t>	Eşyanın ithalat vergilerinden tam muafiyet suretiyle geçici ithali</a:t>
            </a:r>
          </a:p>
          <a:p>
            <a:pPr marL="0" indent="0">
              <a:buNone/>
            </a:pPr>
            <a:endParaRPr lang="tr-TR"/>
          </a:p>
          <a:p>
            <a:pPr marL="0" indent="0">
              <a:buNone/>
            </a:pPr>
            <a:r>
              <a:rPr lang="tr-TR"/>
              <a:t>	Kısmi muafiyetten yararlandırılmak suretiyle geçici ithali</a:t>
            </a:r>
          </a:p>
          <a:p>
            <a:pPr marL="0" indent="0">
              <a:buNone/>
            </a:pPr>
            <a:endParaRPr lang="tr-TR"/>
          </a:p>
        </p:txBody>
      </p:sp>
    </p:spTree>
    <p:extLst>
      <p:ext uri="{BB962C8B-B14F-4D97-AF65-F5344CB8AC3E}">
        <p14:creationId xmlns:p14="http://schemas.microsoft.com/office/powerpoint/2010/main" val="40913637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16632"/>
            <a:ext cx="8928992" cy="6624736"/>
          </a:xfrm>
        </p:spPr>
        <p:txBody>
          <a:bodyPr>
            <a:normAutofit fontScale="92500" lnSpcReduction="10000"/>
          </a:bodyPr>
          <a:lstStyle/>
          <a:p>
            <a:pPr marL="0" indent="0">
              <a:buNone/>
            </a:pPr>
            <a:r>
              <a:rPr lang="tr-TR" b="1"/>
              <a:t>2.7.4.	Geçici İthalat Rejimi İzin Talebi</a:t>
            </a:r>
          </a:p>
          <a:p>
            <a:pPr marL="0" indent="0">
              <a:buNone/>
            </a:pPr>
            <a:r>
              <a:rPr lang="tr-TR"/>
              <a:t>Geçici ithalat izni eşyayı kullanan veya kullandıran kişinin talebi üzerine yetkili gümrük idarelerince verilir.</a:t>
            </a:r>
          </a:p>
          <a:p>
            <a:pPr marL="0" indent="0">
              <a:buNone/>
            </a:pPr>
            <a:endParaRPr lang="tr-TR"/>
          </a:p>
          <a:p>
            <a:pPr marL="0" indent="0">
              <a:buNone/>
            </a:pPr>
            <a:r>
              <a:rPr lang="tr-TR"/>
              <a:t>İthalat yapılabilmesi için ilgili gümrüğe;</a:t>
            </a:r>
          </a:p>
          <a:p>
            <a:pPr marL="0" indent="0">
              <a:buNone/>
            </a:pPr>
            <a:r>
              <a:rPr lang="tr-TR"/>
              <a:t>	Vergi mükellef yazısı,</a:t>
            </a:r>
          </a:p>
          <a:p>
            <a:pPr marL="0" indent="0">
              <a:buNone/>
            </a:pPr>
            <a:r>
              <a:rPr lang="tr-TR"/>
              <a:t>	Ticaret sicil gazetesi (kuruluş, en son değişiklik),</a:t>
            </a:r>
          </a:p>
          <a:p>
            <a:pPr marL="0" indent="0">
              <a:buNone/>
            </a:pPr>
            <a:r>
              <a:rPr lang="tr-TR"/>
              <a:t>	Faaliyet belgesi,</a:t>
            </a:r>
          </a:p>
          <a:p>
            <a:pPr marL="0" indent="0">
              <a:buNone/>
            </a:pPr>
            <a:r>
              <a:rPr lang="tr-TR"/>
              <a:t>	Mali müşavir bilgisi evrakları sunulur.</a:t>
            </a:r>
          </a:p>
          <a:p>
            <a:pPr marL="0" indent="0">
              <a:buNone/>
            </a:pPr>
            <a:endParaRPr lang="tr-TR"/>
          </a:p>
          <a:p>
            <a:pPr marL="0" indent="0">
              <a:buNone/>
            </a:pPr>
            <a:r>
              <a:rPr lang="tr-TR"/>
              <a:t>Söz konusu evrakların gümrüğe sunulması ithalatın başlamasına yeterli olup gümrük beyanında bulunulması için yeterli değildir. Ayrıca beyanda bulunmak için firmaların veya bu işle ilgilenen kurum veya kuruluşların ilgili kurumdan yetki almaları gerekmektedir.</a:t>
            </a:r>
          </a:p>
          <a:p>
            <a:pPr marL="0" indent="0">
              <a:buNone/>
            </a:pPr>
            <a:endParaRPr lang="tr-TR"/>
          </a:p>
          <a:p>
            <a:pPr marL="0" indent="0">
              <a:buNone/>
            </a:pPr>
            <a:r>
              <a:rPr lang="tr-TR"/>
              <a:t>Gümrük idaresince geçici ithalat rejimi izin formunu düzenleyip imza karşılığında izin hak sahibi veya temsilcisine verir.</a:t>
            </a:r>
          </a:p>
          <a:p>
            <a:pPr marL="0" indent="0">
              <a:buNone/>
            </a:pPr>
            <a:endParaRPr lang="tr-TR"/>
          </a:p>
        </p:txBody>
      </p:sp>
    </p:spTree>
    <p:extLst>
      <p:ext uri="{BB962C8B-B14F-4D97-AF65-F5344CB8AC3E}">
        <p14:creationId xmlns:p14="http://schemas.microsoft.com/office/powerpoint/2010/main" val="5315325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188640"/>
            <a:ext cx="8856984" cy="6480720"/>
          </a:xfrm>
        </p:spPr>
        <p:txBody>
          <a:bodyPr>
            <a:normAutofit/>
          </a:bodyPr>
          <a:lstStyle/>
          <a:p>
            <a:pPr marL="0" indent="0">
              <a:buNone/>
            </a:pPr>
            <a:r>
              <a:rPr lang="tr-TR" b="1"/>
              <a:t>2.7.5.	Beyan ve Beyan Yapılacak İdareler</a:t>
            </a:r>
          </a:p>
          <a:p>
            <a:pPr marL="0" indent="0">
              <a:buNone/>
            </a:pPr>
            <a:r>
              <a:rPr lang="tr-TR"/>
              <a:t>Beyanın nasıl yapılacağı aşağıda belirtilmiştir.</a:t>
            </a:r>
          </a:p>
          <a:p>
            <a:pPr marL="0" indent="0">
              <a:buNone/>
            </a:pPr>
            <a:r>
              <a:rPr lang="tr-TR"/>
              <a:t>	Devlet, belediye, il özel idare ve diğer kamu tüzel kişilerinin amir ve memurları, özel hukuk tüzel kişilerinin kendilerini temsile yetkili personeli doğrudan temsil yolu ile beyanda bulunabilir.</a:t>
            </a:r>
          </a:p>
          <a:p>
            <a:pPr marL="0" indent="0">
              <a:buNone/>
            </a:pPr>
            <a:r>
              <a:rPr lang="tr-TR"/>
              <a:t>	Kara, deniz ve hava yolu işletmeleri ile nakliyeci kuruluş temsilcileri, taşıdıkları eşyanın sadece transit işlemleri için doğrudan temsil yoluyla beyanda bulunabilir.</a:t>
            </a:r>
          </a:p>
          <a:p>
            <a:pPr marL="0" indent="0">
              <a:buNone/>
            </a:pPr>
            <a:r>
              <a:rPr lang="tr-TR"/>
              <a:t>	Bir beyannamenin tescilinin belirli bir kişi için özel yükümlülükler getirmesi hâlinde bu beyan söz konusu kişi tarafından yapılmalıdır veya beyan bu kişi hesabına yapılmalı ve beyan sahibi Türkiye gümrük bölgesinde yerleşik olmalıdır.</a:t>
            </a:r>
          </a:p>
          <a:p>
            <a:pPr marL="0" indent="0">
              <a:buNone/>
            </a:pPr>
            <a:r>
              <a:rPr lang="tr-TR"/>
              <a:t>Türkiye gümrük bölgesinde yerleşik olma zorunluluğu transit beyanda bulunan  kişilere uygulanmaz.</a:t>
            </a:r>
          </a:p>
          <a:p>
            <a:pPr marL="0" indent="0">
              <a:buNone/>
            </a:pPr>
            <a:endParaRPr lang="tr-TR"/>
          </a:p>
        </p:txBody>
      </p:sp>
    </p:spTree>
    <p:extLst>
      <p:ext uri="{BB962C8B-B14F-4D97-AF65-F5344CB8AC3E}">
        <p14:creationId xmlns:p14="http://schemas.microsoft.com/office/powerpoint/2010/main" val="28308579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260648"/>
            <a:ext cx="8856984" cy="6480720"/>
          </a:xfrm>
        </p:spPr>
        <p:txBody>
          <a:bodyPr>
            <a:normAutofit fontScale="92500" lnSpcReduction="20000"/>
          </a:bodyPr>
          <a:lstStyle/>
          <a:p>
            <a:pPr marL="0" indent="0">
              <a:buNone/>
            </a:pPr>
            <a:r>
              <a:rPr lang="tr-TR" b="1"/>
              <a:t>2.7.5.1.	Sözlü Beyan</a:t>
            </a:r>
          </a:p>
          <a:p>
            <a:pPr marL="0" indent="0">
              <a:buNone/>
            </a:pPr>
            <a:r>
              <a:rPr lang="tr-TR" smtClean="0"/>
              <a:t>	Beyan </a:t>
            </a:r>
            <a:r>
              <a:rPr lang="tr-TR"/>
              <a:t>sahibi tarafından belge kullanılarak sözlü beyan edilir. Söz konusu belge, başvuru sahibi tarafından tarih ve imza atılarak gümrük idarelerine ibraz edilir. Gümrük idaresince tescil edilen bu belge, geçici ithalat rejimi kullanım izni hükmündedir.</a:t>
            </a:r>
          </a:p>
          <a:p>
            <a:pPr marL="0" indent="0">
              <a:buNone/>
            </a:pPr>
            <a:endParaRPr lang="tr-TR"/>
          </a:p>
          <a:p>
            <a:pPr marL="0" indent="0">
              <a:buNone/>
            </a:pPr>
            <a:r>
              <a:rPr lang="tr-TR" b="1"/>
              <a:t>2.7.5.2.	ATA Karnesi İle Beyan</a:t>
            </a:r>
          </a:p>
          <a:p>
            <a:pPr marL="0" indent="0">
              <a:buNone/>
            </a:pPr>
            <a:r>
              <a:rPr lang="tr-TR" smtClean="0"/>
              <a:t>	Yetkili </a:t>
            </a:r>
            <a:r>
              <a:rPr lang="tr-TR"/>
              <a:t>bir gümrük idaresine, taraf olduğumuz uluslararası sözleşme hükümlerine göre düzenlenmiş ATA karnesinin ibrazı, rejim için izin talebi ve karnenin tescili ise geçici ithalat rejimine giriş izni olarak kabul edilir.</a:t>
            </a:r>
          </a:p>
          <a:p>
            <a:pPr marL="0" indent="0">
              <a:buNone/>
            </a:pPr>
            <a:r>
              <a:rPr lang="tr-TR" smtClean="0"/>
              <a:t>	Ata </a:t>
            </a:r>
            <a:r>
              <a:rPr lang="tr-TR"/>
              <a:t>karnesinin geçerlilik süresi içinde olmak ve verilen bilgilerin doğru olup olmadığı kontrol edilmek kaydıyla karnenin ithal sayfasına (importation) tescil tarih ve sayısı ve eşyanın hangi amaçla ve hangi sözleşme kapsamında ithal edildiği, eşyanın yeniden ihraç edileceği son günün tarihi, karnenin geçerlilik süresini geçmemesi kaydıyla yazılır.</a:t>
            </a:r>
          </a:p>
          <a:p>
            <a:pPr marL="0" indent="0">
              <a:buNone/>
            </a:pPr>
            <a:r>
              <a:rPr lang="tr-TR" smtClean="0"/>
              <a:t>	Gümrük </a:t>
            </a:r>
            <a:r>
              <a:rPr lang="tr-TR"/>
              <a:t>idaresi, ATA Karneleri Hakkındaki Gümrük Sözleşmesi’ne taraf bir ülke tarafından düzenlenmiş, kapak sayfasının ilgili bölümü gümrük yetkilileri tarafından onaylanmış ve Türkiye gümrük bölgesinde geçerli olan ATA karnelerini kabul eder.</a:t>
            </a:r>
          </a:p>
          <a:p>
            <a:pPr marL="0" indent="0">
              <a:buNone/>
            </a:pPr>
            <a:endParaRPr lang="tr-TR"/>
          </a:p>
        </p:txBody>
      </p:sp>
    </p:spTree>
    <p:extLst>
      <p:ext uri="{BB962C8B-B14F-4D97-AF65-F5344CB8AC3E}">
        <p14:creationId xmlns:p14="http://schemas.microsoft.com/office/powerpoint/2010/main" val="9806226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548680"/>
            <a:ext cx="8856984" cy="5904656"/>
          </a:xfrm>
        </p:spPr>
        <p:txBody>
          <a:bodyPr/>
          <a:lstStyle/>
          <a:p>
            <a:pPr marL="0" indent="0">
              <a:buNone/>
            </a:pPr>
            <a:r>
              <a:rPr lang="tr-TR" b="1"/>
              <a:t>2.7.5.3.	Başka Bir Tasarruf Yoluyla Beyan</a:t>
            </a:r>
          </a:p>
          <a:p>
            <a:pPr marL="0" indent="0">
              <a:buNone/>
            </a:pPr>
            <a:endParaRPr lang="tr-TR" b="1"/>
          </a:p>
          <a:p>
            <a:pPr marL="0" indent="0">
              <a:buNone/>
            </a:pPr>
            <a:r>
              <a:rPr lang="tr-TR" smtClean="0"/>
              <a:t>	İthal </a:t>
            </a:r>
            <a:r>
              <a:rPr lang="tr-TR"/>
              <a:t>vergilerinden tam muafiyet suretiyle sportif amaçlarla ithal edilen kişisel eşya ve spor malzemeleri için yazılı başvuru veya izne gerek yoktur.</a:t>
            </a:r>
          </a:p>
          <a:p>
            <a:pPr marL="0" indent="0">
              <a:buNone/>
            </a:pPr>
            <a:endParaRPr lang="tr-TR"/>
          </a:p>
          <a:p>
            <a:pPr marL="0" indent="0">
              <a:buNone/>
            </a:pPr>
            <a:r>
              <a:rPr lang="tr-TR" smtClean="0"/>
              <a:t>	Bu </a:t>
            </a:r>
            <a:r>
              <a:rPr lang="tr-TR"/>
              <a:t>durumda kişinin yolcu salonlarındaki ‘beyana tabi eşyam yoktur’ anlamına gelen yeşil hattan geçmesi, geçici ithalat için izin başvurusu sayılır. Yolcunun geçişi sırasında gümrük idarelerince bir müdahale olmaması hâlinde izin verilmiş sayılır</a:t>
            </a:r>
          </a:p>
          <a:p>
            <a:pPr marL="0" indent="0">
              <a:buNone/>
            </a:pPr>
            <a:endParaRPr lang="tr-TR"/>
          </a:p>
        </p:txBody>
      </p:sp>
    </p:spTree>
    <p:extLst>
      <p:ext uri="{BB962C8B-B14F-4D97-AF65-F5344CB8AC3E}">
        <p14:creationId xmlns:p14="http://schemas.microsoft.com/office/powerpoint/2010/main" val="26339007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88640"/>
            <a:ext cx="8856984" cy="6552728"/>
          </a:xfrm>
        </p:spPr>
        <p:txBody>
          <a:bodyPr>
            <a:normAutofit fontScale="92500" lnSpcReduction="10000"/>
          </a:bodyPr>
          <a:lstStyle/>
          <a:p>
            <a:pPr marL="0" indent="0">
              <a:buNone/>
            </a:pPr>
            <a:r>
              <a:rPr lang="tr-TR" b="1"/>
              <a:t>2.7.6.	Beyannamenin Tescili Kabulü ve Muayene</a:t>
            </a:r>
          </a:p>
          <a:p>
            <a:pPr marL="0" indent="0">
              <a:buNone/>
            </a:pPr>
            <a:r>
              <a:rPr lang="tr-TR" smtClean="0"/>
              <a:t>	Muayene </a:t>
            </a:r>
            <a:r>
              <a:rPr lang="tr-TR"/>
              <a:t>memurları, eşyanın ayniyetini tespite yarayacak niteliklerini, varsa özel seri numaralarını, ayırt edici özelliklerini beyannamelere yazar ve eşyanın hâl ve mahiyetinin gümrük idaresince verilen geçici ithalat rejimi izin formunda kayıtlı evsafa uyup uymadığını inceler.</a:t>
            </a:r>
          </a:p>
          <a:p>
            <a:pPr marL="0" indent="0">
              <a:buNone/>
            </a:pPr>
            <a:endParaRPr lang="tr-TR"/>
          </a:p>
          <a:p>
            <a:pPr marL="0" indent="0">
              <a:buNone/>
            </a:pPr>
            <a:r>
              <a:rPr lang="tr-TR" b="1"/>
              <a:t>2.7.7.	Rejimden Faydalanacak Ambalaj Ma</a:t>
            </a:r>
            <a:r>
              <a:rPr lang="tr-TR"/>
              <a:t>ddeleri</a:t>
            </a:r>
          </a:p>
          <a:p>
            <a:pPr marL="0" indent="0">
              <a:buNone/>
            </a:pPr>
            <a:r>
              <a:rPr lang="tr-TR" smtClean="0"/>
              <a:t>	Bakanlar </a:t>
            </a:r>
            <a:r>
              <a:rPr lang="tr-TR"/>
              <a:t>Kurulu Kararı’nda belirtilen koşulları taşımayan yerli ürünler ile serbest dolaşıma girmiş eşyanın yeniden ihracında, aynen ambalaj olarak veya ambalaj imalinde kullanılmak üzere gerek bedelsiz gerekse bedelli olarak getirilip geçici ithalat rejiminden yararlanacak ambalaj maddeleri ile bunların hangi eşyanın çıkışında kullanılacağı 58 nu.lı ekte yer alan cetvelde gösterilmiştir.</a:t>
            </a:r>
          </a:p>
          <a:p>
            <a:pPr marL="0" indent="0">
              <a:buNone/>
            </a:pPr>
            <a:r>
              <a:rPr lang="tr-TR" smtClean="0"/>
              <a:t>	58 </a:t>
            </a:r>
            <a:r>
              <a:rPr lang="tr-TR"/>
              <a:t>nu.lı ekte yer alan ambalaj maddelerinin Bakanlar Kurulu Kararı’nda belirtilen şartları taşıması hâlinde tam muafiyet suretiyle anılan Karar’da belirtilen hükümlere tabi olmayan veya tabi olmakla birlikte tam muafiyet suretiyle geçici ithalat iznine ilişkin hükümlerde öngörülen koşulları taşımaması hâlinde ise kısmi muafiyet suretiyle geçici ithaline izin verilir.</a:t>
            </a:r>
          </a:p>
          <a:p>
            <a:pPr marL="0" indent="0">
              <a:buNone/>
            </a:pPr>
            <a:endParaRPr lang="tr-TR"/>
          </a:p>
        </p:txBody>
      </p:sp>
    </p:spTree>
    <p:extLst>
      <p:ext uri="{BB962C8B-B14F-4D97-AF65-F5344CB8AC3E}">
        <p14:creationId xmlns:p14="http://schemas.microsoft.com/office/powerpoint/2010/main" val="20036834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928992" cy="6525344"/>
          </a:xfrm>
        </p:spPr>
        <p:txBody>
          <a:bodyPr>
            <a:normAutofit fontScale="92500" lnSpcReduction="20000"/>
          </a:bodyPr>
          <a:lstStyle/>
          <a:p>
            <a:pPr marL="0" indent="0">
              <a:buNone/>
            </a:pPr>
            <a:r>
              <a:rPr lang="tr-TR" b="1"/>
              <a:t>2.7.8.	Teminat Alınması ve Teminatın Kaldırılması (Çözülmesi)</a:t>
            </a:r>
          </a:p>
          <a:p>
            <a:pPr marL="0" indent="0">
              <a:buNone/>
            </a:pPr>
            <a:endParaRPr lang="tr-TR"/>
          </a:p>
          <a:p>
            <a:pPr marL="0" indent="0">
              <a:buNone/>
            </a:pPr>
            <a:r>
              <a:rPr lang="tr-TR" smtClean="0"/>
              <a:t>	Geçici </a:t>
            </a:r>
            <a:r>
              <a:rPr lang="tr-TR"/>
              <a:t>ithalat rejimine tabi eşya için teminat alınır. Ambalajlar faturada ayrı gösterilir ve bağımsız bir ticari eşya niteliğinde ise bu da teminata bağlanır.</a:t>
            </a:r>
          </a:p>
          <a:p>
            <a:pPr marL="0" indent="0">
              <a:buNone/>
            </a:pPr>
            <a:endParaRPr lang="tr-TR"/>
          </a:p>
          <a:p>
            <a:pPr marL="0" indent="0">
              <a:buNone/>
            </a:pPr>
            <a:r>
              <a:rPr lang="tr-TR" smtClean="0"/>
              <a:t>	Kısmi </a:t>
            </a:r>
            <a:r>
              <a:rPr lang="tr-TR"/>
              <a:t>muafiyet hükümlerinin uygulandığı hâllerde ise eşyanın bu rejimde kalacağı süre dikkate alınarak eşyanın rejime girişi sırasında tahsil edilecek vergilerden geriye kalan kısmı teminata bağlanır.</a:t>
            </a:r>
          </a:p>
          <a:p>
            <a:pPr marL="0" indent="0">
              <a:buNone/>
            </a:pPr>
            <a:endParaRPr lang="tr-TR"/>
          </a:p>
          <a:p>
            <a:pPr marL="0" indent="0">
              <a:buNone/>
            </a:pPr>
            <a:r>
              <a:rPr lang="tr-TR" smtClean="0"/>
              <a:t>	Teminat</a:t>
            </a:r>
            <a:r>
              <a:rPr lang="tr-TR"/>
              <a:t>, eşya ile ilgili gümrük vergilerinin ödenmesini temin etmek amacıyla rejime giriş izni veren gümrük idaresince alınır.</a:t>
            </a:r>
          </a:p>
          <a:p>
            <a:pPr marL="0" indent="0">
              <a:buNone/>
            </a:pPr>
            <a:endParaRPr lang="tr-TR"/>
          </a:p>
          <a:p>
            <a:pPr marL="0" indent="0">
              <a:buNone/>
            </a:pPr>
            <a:r>
              <a:rPr lang="tr-TR" smtClean="0"/>
              <a:t>	Geçici </a:t>
            </a:r>
            <a:r>
              <a:rPr lang="tr-TR"/>
              <a:t>ithalat rejimi kapsamında ithal edilen eşyanın izin hak sahibi veya temsilcisi tarafından ihracından sonra teminatın çözülmesi için giriş işlemini yapan gümrük idaresine dilekçe ile başvurulur. </a:t>
            </a:r>
            <a:endParaRPr lang="tr-TR" smtClean="0"/>
          </a:p>
          <a:p>
            <a:pPr marL="0" indent="0">
              <a:buNone/>
            </a:pPr>
            <a:r>
              <a:rPr lang="tr-TR"/>
              <a:t>	</a:t>
            </a:r>
            <a:r>
              <a:rPr lang="tr-TR" smtClean="0"/>
              <a:t>Bu  </a:t>
            </a:r>
            <a:r>
              <a:rPr lang="tr-TR"/>
              <a:t>istek üzerine  geçici  ithalat  ve  ihracat  beyannameleri  incelenerek  giren </a:t>
            </a:r>
            <a:r>
              <a:rPr lang="tr-TR" smtClean="0"/>
              <a:t>eşyanın şartlarına </a:t>
            </a:r>
            <a:r>
              <a:rPr lang="tr-TR"/>
              <a:t>uygun olarak ihraç edildiğinin anlaşılması hâlinde buna ilişkin teminat çözülür.</a:t>
            </a:r>
          </a:p>
        </p:txBody>
      </p:sp>
    </p:spTree>
    <p:extLst>
      <p:ext uri="{BB962C8B-B14F-4D97-AF65-F5344CB8AC3E}">
        <p14:creationId xmlns:p14="http://schemas.microsoft.com/office/powerpoint/2010/main" val="4109500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223</TotalTime>
  <Words>502</Words>
  <Application>Microsoft Office PowerPoint</Application>
  <PresentationFormat>Ekran Gösterisi (4:3)</PresentationFormat>
  <Paragraphs>892</Paragraphs>
  <Slides>122</Slides>
  <Notes>1</Notes>
  <HiddenSlides>0</HiddenSlides>
  <MMClips>0</MMClips>
  <ScaleCrop>false</ScaleCrop>
  <HeadingPairs>
    <vt:vector size="4" baseType="variant">
      <vt:variant>
        <vt:lpstr>Tema</vt:lpstr>
      </vt:variant>
      <vt:variant>
        <vt:i4>2</vt:i4>
      </vt:variant>
      <vt:variant>
        <vt:lpstr>Slayt Başlıkları</vt:lpstr>
      </vt:variant>
      <vt:variant>
        <vt:i4>122</vt:i4>
      </vt:variant>
    </vt:vector>
  </HeadingPairs>
  <TitlesOfParts>
    <vt:vector size="124" baseType="lpstr">
      <vt:lpstr>Hisse Senedi</vt:lpstr>
      <vt:lpstr>1_Üst Düzey</vt:lpstr>
      <vt:lpstr>      Bu proje Avrupa Birliği ve Türkiye Cumhuriyeti tarafından finanse edilmektedir. </vt:lpstr>
      <vt:lpstr>1. GÜMRÜK VE TİCARET BAKANLIĞI VE GÜMRÜK KAVRAMLARI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GÜMRÜK REJİMLERİ VE İŞLEMLERİ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GÜMRÜK MEVZUATI</dc:title>
  <dc:creator>Baycan</dc:creator>
  <cp:lastModifiedBy>Bilal Keskin</cp:lastModifiedBy>
  <cp:revision>26</cp:revision>
  <dcterms:created xsi:type="dcterms:W3CDTF">2016-03-12T11:54:17Z</dcterms:created>
  <dcterms:modified xsi:type="dcterms:W3CDTF">2016-04-24T07:55:09Z</dcterms:modified>
</cp:coreProperties>
</file>